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5"/>
  </p:sldMasterIdLst>
  <p:notesMasterIdLst>
    <p:notesMasterId r:id="rId45"/>
  </p:notesMasterIdLst>
  <p:handoutMasterIdLst>
    <p:handoutMasterId r:id="rId46"/>
  </p:handoutMasterIdLst>
  <p:sldIdLst>
    <p:sldId id="259" r:id="rId6"/>
    <p:sldId id="260" r:id="rId7"/>
    <p:sldId id="319" r:id="rId8"/>
    <p:sldId id="263" r:id="rId9"/>
    <p:sldId id="265" r:id="rId10"/>
    <p:sldId id="270" r:id="rId11"/>
    <p:sldId id="330" r:id="rId12"/>
    <p:sldId id="267" r:id="rId13"/>
    <p:sldId id="268" r:id="rId14"/>
    <p:sldId id="299" r:id="rId15"/>
    <p:sldId id="269" r:id="rId16"/>
    <p:sldId id="310" r:id="rId17"/>
    <p:sldId id="321" r:id="rId18"/>
    <p:sldId id="312" r:id="rId19"/>
    <p:sldId id="266" r:id="rId20"/>
    <p:sldId id="331" r:id="rId21"/>
    <p:sldId id="322" r:id="rId22"/>
    <p:sldId id="326" r:id="rId23"/>
    <p:sldId id="325" r:id="rId24"/>
    <p:sldId id="324" r:id="rId25"/>
    <p:sldId id="327" r:id="rId26"/>
    <p:sldId id="328" r:id="rId27"/>
    <p:sldId id="311" r:id="rId28"/>
    <p:sldId id="272" r:id="rId29"/>
    <p:sldId id="273" r:id="rId30"/>
    <p:sldId id="338" r:id="rId31"/>
    <p:sldId id="340" r:id="rId32"/>
    <p:sldId id="342" r:id="rId33"/>
    <p:sldId id="341" r:id="rId34"/>
    <p:sldId id="339" r:id="rId35"/>
    <p:sldId id="329" r:id="rId36"/>
    <p:sldId id="333" r:id="rId37"/>
    <p:sldId id="343" r:id="rId38"/>
    <p:sldId id="298" r:id="rId39"/>
    <p:sldId id="271" r:id="rId40"/>
    <p:sldId id="345" r:id="rId41"/>
    <p:sldId id="305" r:id="rId42"/>
    <p:sldId id="344" r:id="rId43"/>
    <p:sldId id="332" r:id="rId44"/>
  </p:sldIdLst>
  <p:sldSz cx="10972800" cy="5715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J" initials="TA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8D0"/>
    <a:srgbClr val="FF7C80"/>
    <a:srgbClr val="5E9732"/>
    <a:srgbClr val="422B82"/>
    <a:srgbClr val="273691"/>
    <a:srgbClr val="F57617"/>
    <a:srgbClr val="F58025"/>
    <a:srgbClr val="5A481C"/>
    <a:srgbClr val="D31645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105" autoAdjust="0"/>
    <p:restoredTop sz="94717" autoAdjust="0"/>
  </p:normalViewPr>
  <p:slideViewPr>
    <p:cSldViewPr showGuides="1">
      <p:cViewPr>
        <p:scale>
          <a:sx n="100" d="100"/>
          <a:sy n="100" d="100"/>
        </p:scale>
        <p:origin x="-384" y="-72"/>
      </p:cViewPr>
      <p:guideLst>
        <p:guide orient="horz" pos="180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10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86" y="0"/>
            <a:ext cx="3037413" cy="46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7413" cy="46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86" y="8830621"/>
            <a:ext cx="3037413" cy="46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71" eaLnBrk="1" hangingPunct="1">
              <a:defRPr sz="1200" baseline="0" smtClean="0"/>
            </a:lvl1pPr>
          </a:lstStyle>
          <a:p>
            <a:pPr>
              <a:defRPr/>
            </a:pPr>
            <a:fld id="{1490C733-21D0-4731-A223-FC63167B2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054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86" y="0"/>
            <a:ext cx="303741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ED4118-BECF-4F61-B6C2-9953F6D69300}" type="datetimeFigureOut">
              <a:rPr lang="en-US" altLang="en-US"/>
              <a:pPr>
                <a:defRPr/>
              </a:pPr>
              <a:t>6/2/2017</a:t>
            </a:fld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750" y="698500"/>
            <a:ext cx="66929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1" y="4416111"/>
            <a:ext cx="5607038" cy="41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741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71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86" y="8830621"/>
            <a:ext cx="303741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71" eaLnBrk="1" hangingPunct="1">
              <a:defRPr sz="1200" baseline="0" smtClean="0"/>
            </a:lvl1pPr>
          </a:lstStyle>
          <a:p>
            <a:pPr>
              <a:defRPr/>
            </a:pPr>
            <a:fld id="{95C95499-0484-4D16-B7B2-5BE47DF02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1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750" y="698500"/>
            <a:ext cx="6692900" cy="34861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0743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5499-0484-4D16-B7B2-5BE47DF021B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9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0249"/>
            <a:ext cx="10965179" cy="5213789"/>
          </a:xfrm>
          <a:prstGeom prst="rect">
            <a:avLst/>
          </a:prstGeom>
        </p:spPr>
      </p:pic>
      <p:sp>
        <p:nvSpPr>
          <p:cNvPr id="4" name="Rectangle 43"/>
          <p:cNvSpPr>
            <a:spLocks noChangeArrowheads="1"/>
          </p:cNvSpPr>
          <p:nvPr userDrawn="1"/>
        </p:nvSpPr>
        <p:spPr bwMode="auto">
          <a:xfrm>
            <a:off x="-7620" y="314854"/>
            <a:ext cx="10972800" cy="190500"/>
          </a:xfrm>
          <a:prstGeom prst="rect">
            <a:avLst/>
          </a:prstGeom>
          <a:solidFill>
            <a:srgbClr val="0046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A48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5E9732"/>
              </a:solidFill>
            </a:endParaRPr>
          </a:p>
        </p:txBody>
      </p:sp>
      <p:sp>
        <p:nvSpPr>
          <p:cNvPr id="5" name="Rectangle 44"/>
          <p:cNvSpPr>
            <a:spLocks noChangeArrowheads="1"/>
          </p:cNvSpPr>
          <p:nvPr userDrawn="1"/>
        </p:nvSpPr>
        <p:spPr bwMode="auto">
          <a:xfrm>
            <a:off x="-7620" y="251354"/>
            <a:ext cx="10972800" cy="63500"/>
          </a:xfrm>
          <a:prstGeom prst="rect">
            <a:avLst/>
          </a:prstGeom>
          <a:solidFill>
            <a:srgbClr val="C1D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-7620" y="-2646"/>
            <a:ext cx="10972800" cy="2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100" baseline="0" dirty="0" smtClean="0"/>
              <a:t>B     O     N     </a:t>
            </a:r>
            <a:r>
              <a:rPr lang="en-US" altLang="en-US" sz="1100" baseline="0" dirty="0" err="1" smtClean="0"/>
              <a:t>N</a:t>
            </a:r>
            <a:r>
              <a:rPr lang="en-US" altLang="en-US" sz="1100" baseline="0" dirty="0" smtClean="0"/>
              <a:t>     E     V     I     L     </a:t>
            </a:r>
            <a:r>
              <a:rPr lang="en-US" altLang="en-US" sz="1100" baseline="0" dirty="0" err="1" smtClean="0"/>
              <a:t>L</a:t>
            </a:r>
            <a:r>
              <a:rPr lang="en-US" altLang="en-US" sz="1100" baseline="0" dirty="0" smtClean="0"/>
              <a:t>     E             P     O     W     E     R             A     D     M     I     N     I     S     T     R     A     T     I     O     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20000"/>
              </a:spcBef>
              <a:buClr>
                <a:srgbClr val="0069AA"/>
              </a:buClr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Quarterly PMC Meeting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35302"/>
            <a:ext cx="82296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1698"/>
            <a:ext cx="82296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86" y="4826000"/>
            <a:ext cx="965834" cy="4683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35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F24F31-9A7B-4E2E-BCFA-757DF3A32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0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698500"/>
            <a:ext cx="2743200" cy="419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98500"/>
            <a:ext cx="804672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B9A37B-26C4-4AC8-BFC8-127F32392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33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Quarterly PMC Meeting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576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424782"/>
            <a:ext cx="946404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3824553"/>
            <a:ext cx="9464040" cy="1250156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66A09-AFC4-49D6-AD1F-88DA59FA0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3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52865"/>
            <a:ext cx="4846320" cy="3136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52865"/>
            <a:ext cx="4846320" cy="3136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BDE05-0C78-48E4-B0D5-C36175444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86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04271"/>
            <a:ext cx="946404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6" y="1400969"/>
            <a:ext cx="4642484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6" y="2087563"/>
            <a:ext cx="4642484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400969"/>
            <a:ext cx="4665346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087563"/>
            <a:ext cx="4665346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EC804C-EADC-4E67-9592-FBAD3B828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85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CE51CA-B50B-4F1D-9DC3-56EFB9DE6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8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93B2B-C534-4FDA-8859-DD06C6133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12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81000"/>
            <a:ext cx="353949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822855"/>
            <a:ext cx="555498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6" y="1714500"/>
            <a:ext cx="3539490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603000-3341-401D-8117-5D969E45A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5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81000"/>
            <a:ext cx="353949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822855"/>
            <a:ext cx="555498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6" y="1714500"/>
            <a:ext cx="3539490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B743D-4A12-42C0-8B94-3A506302B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33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58684"/>
            <a:ext cx="10972800" cy="59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1D82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270000"/>
            <a:ext cx="987552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92640" y="5347229"/>
            <a:ext cx="8153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baseline="0" smtClean="0">
                <a:latin typeface="+mn-lt"/>
              </a:defRPr>
            </a:lvl1pPr>
          </a:lstStyle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-7620" y="314854"/>
            <a:ext cx="10972800" cy="190500"/>
          </a:xfrm>
          <a:prstGeom prst="rect">
            <a:avLst/>
          </a:prstGeom>
          <a:solidFill>
            <a:srgbClr val="0046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A48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5E9732"/>
              </a:solidFill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-7620" y="251354"/>
            <a:ext cx="10972800" cy="63500"/>
          </a:xfrm>
          <a:prstGeom prst="rect">
            <a:avLst/>
          </a:prstGeom>
          <a:solidFill>
            <a:srgbClr val="C1D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10067" y="0"/>
            <a:ext cx="10972800" cy="2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100" baseline="0" dirty="0" smtClean="0"/>
              <a:t>B     O     N     N     E     V     I     L     </a:t>
            </a:r>
            <a:r>
              <a:rPr lang="en-US" altLang="en-US" sz="1100" baseline="0" dirty="0" err="1" smtClean="0"/>
              <a:t>L</a:t>
            </a:r>
            <a:r>
              <a:rPr lang="en-US" altLang="en-US" sz="1100" baseline="0" dirty="0" smtClean="0"/>
              <a:t>     E             P     O     W     E     R             A     D     M     I     N     I     S     T     R     A     T     I     O     N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-7620" y="-66146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0069AA"/>
              </a:buClr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Quarterly PMC Meeting</a:t>
            </a:r>
            <a:endParaRPr lang="en-US" altLang="en-US" dirty="0"/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548640" y="5330032"/>
            <a:ext cx="2560320" cy="30427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 baseline="-250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467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Font typeface="Verdan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67F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645920" y="3619500"/>
            <a:ext cx="768096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467F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467F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467F"/>
              </a:buClr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46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  <a:buClr>
                <a:srgbClr val="0069AA"/>
              </a:buClr>
              <a:buFont typeface="Wingdings" pitchFamily="2" charset="2"/>
              <a:buNone/>
            </a:pPr>
            <a:endParaRPr lang="en-US" altLang="en-US" sz="2400" baseline="0" dirty="0">
              <a:solidFill>
                <a:schemeClr val="bg1"/>
              </a:solidFill>
            </a:endParaRPr>
          </a:p>
        </p:txBody>
      </p:sp>
      <p:sp>
        <p:nvSpPr>
          <p:cNvPr id="1331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630680" y="1866900"/>
            <a:ext cx="7696200" cy="111365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 dirty="0" smtClean="0"/>
              <a:t>End-Use Load Forecasting Workshop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645920" y="3429000"/>
            <a:ext cx="7680960" cy="1079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dirty="0" smtClean="0"/>
              <a:t>June 15, 2017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103120" y="3302000"/>
            <a:ext cx="6766560" cy="0"/>
          </a:xfrm>
          <a:prstGeom prst="line">
            <a:avLst/>
          </a:prstGeom>
          <a:ln w="25400" cap="sq" cmpd="sng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u="sng" dirty="0" smtClean="0"/>
              <a:t>S</a:t>
            </a:r>
            <a:r>
              <a:rPr lang="en-US" dirty="0" smtClean="0"/>
              <a:t>tatistically </a:t>
            </a:r>
            <a:r>
              <a:rPr lang="en-US" u="sng" dirty="0" smtClean="0"/>
              <a:t>A</a:t>
            </a:r>
            <a:r>
              <a:rPr lang="en-US" dirty="0" smtClean="0"/>
              <a:t>djusted </a:t>
            </a:r>
            <a:r>
              <a:rPr lang="en-US" u="sng" dirty="0" smtClean="0"/>
              <a:t>E</a:t>
            </a:r>
            <a:r>
              <a:rPr lang="en-US" dirty="0" smtClean="0"/>
              <a:t>nd-Use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SAE provides the end-use framework for thinking about how electricity is used.</a:t>
            </a:r>
          </a:p>
          <a:p>
            <a:r>
              <a:rPr lang="en-US" dirty="0" smtClean="0"/>
              <a:t>It integrates with BPAs existing forecasting suite providing efficiency and maintains flexibility.</a:t>
            </a:r>
          </a:p>
          <a:p>
            <a:r>
              <a:rPr lang="en-US" dirty="0" smtClean="0"/>
              <a:t>Leverages current modeling process integrating end-use long-term structural change processes with econometrics.</a:t>
            </a:r>
          </a:p>
          <a:p>
            <a:r>
              <a:rPr lang="en-US" dirty="0" smtClean="0"/>
              <a:t>Reduces training time for staff on tool.</a:t>
            </a:r>
          </a:p>
          <a:p>
            <a:r>
              <a:rPr lang="en-US" dirty="0" smtClean="0"/>
              <a:t>It allows statistics to help compensate for missing or imperfect data.</a:t>
            </a:r>
          </a:p>
          <a:p>
            <a:r>
              <a:rPr lang="en-US" dirty="0"/>
              <a:t>Retains flexibility to use an econometric  or SAE </a:t>
            </a:r>
            <a:r>
              <a:rPr lang="en-US" dirty="0" smtClean="0"/>
              <a:t>option with the BPA tool suite.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0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Primer – Modeling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09470" y="1467783"/>
            <a:ext cx="8239330" cy="3925244"/>
            <a:chOff x="533400" y="1734483"/>
            <a:chExt cx="8239330" cy="3925244"/>
          </a:xfrm>
        </p:grpSpPr>
        <p:sp>
          <p:nvSpPr>
            <p:cNvPr id="8" name="Rounded Rectangle 7"/>
            <p:cNvSpPr/>
            <p:nvPr/>
          </p:nvSpPr>
          <p:spPr>
            <a:xfrm>
              <a:off x="553162" y="3188770"/>
              <a:ext cx="1371600" cy="914400"/>
            </a:xfrm>
            <a:prstGeom prst="roundRect">
              <a:avLst/>
            </a:prstGeom>
            <a:solidFill>
              <a:srgbClr val="2D2D8A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Appliance Market Shares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3400" y="4553434"/>
              <a:ext cx="1391362" cy="914400"/>
            </a:xfrm>
            <a:prstGeom prst="roundRect">
              <a:avLst/>
            </a:prstGeom>
            <a:solidFill>
              <a:srgbClr val="2D2D8A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Building Stock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771569" y="4440527"/>
              <a:ext cx="1219200" cy="1219200"/>
            </a:xfrm>
            <a:prstGeom prst="ellipse">
              <a:avLst/>
            </a:prstGeom>
            <a:solidFill>
              <a:srgbClr val="2D2D8A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Utility use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93891" y="1734483"/>
              <a:ext cx="1128823" cy="685800"/>
            </a:xfrm>
            <a:prstGeom prst="roundRect">
              <a:avLst/>
            </a:prstGeom>
            <a:solidFill>
              <a:srgbClr val="2D2D8A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Weather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59946" y="1734483"/>
              <a:ext cx="1295400" cy="685800"/>
            </a:xfrm>
            <a:prstGeom prst="roundRect">
              <a:avLst/>
            </a:prstGeom>
            <a:solidFill>
              <a:srgbClr val="2D2D8A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Economy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38200" y="1972338"/>
              <a:ext cx="1481470" cy="756242"/>
            </a:xfrm>
            <a:prstGeom prst="roundRect">
              <a:avLst/>
            </a:prstGeom>
            <a:solidFill>
              <a:srgbClr val="2D2D8A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Appliance efficiencies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 rot="20558901">
              <a:off x="3350920" y="2441578"/>
              <a:ext cx="484632" cy="1203473"/>
            </a:xfrm>
            <a:prstGeom prst="downArrow">
              <a:avLst>
                <a:gd name="adj1" fmla="val 53664"/>
                <a:gd name="adj2" fmla="val 50000"/>
              </a:avLst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1140000">
              <a:off x="4677120" y="2461738"/>
              <a:ext cx="457200" cy="1159430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rot="18636982">
              <a:off x="2656750" y="2842213"/>
              <a:ext cx="457200" cy="1280160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92857" y="2108455"/>
              <a:ext cx="1543492" cy="914400"/>
            </a:xfrm>
            <a:prstGeom prst="roundRect">
              <a:avLst/>
            </a:prstGeom>
            <a:solidFill>
              <a:srgbClr val="2D2D8A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EE &amp;DSM programs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849122" y="3327187"/>
              <a:ext cx="1923608" cy="704368"/>
            </a:xfrm>
            <a:prstGeom prst="roundRect">
              <a:avLst/>
            </a:prstGeom>
            <a:solidFill>
              <a:srgbClr val="2D2D8A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Demographics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 rot="17543027">
              <a:off x="2317257" y="3581519"/>
              <a:ext cx="457200" cy="1188720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rot="-5280000">
              <a:off x="2145672" y="4533454"/>
              <a:ext cx="484632" cy="978408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2340000">
              <a:off x="5533703" y="2798165"/>
              <a:ext cx="457200" cy="1188720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3720000">
              <a:off x="5877883" y="3647400"/>
              <a:ext cx="457200" cy="1097280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rot="5460000">
              <a:off x="5986123" y="4511315"/>
              <a:ext cx="457200" cy="978408"/>
            </a:xfrm>
            <a:prstGeom prst="down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849122" y="4428418"/>
              <a:ext cx="1905001" cy="914400"/>
            </a:xfrm>
            <a:prstGeom prst="roundRect">
              <a:avLst/>
            </a:prstGeom>
            <a:solidFill>
              <a:srgbClr val="2D2D8A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Federal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Legislation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3266870" y="1104900"/>
            <a:ext cx="3515683" cy="15204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62270" y="2037344"/>
            <a:ext cx="772600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b="1" dirty="0" smtClean="0"/>
              <a:t>Current concepts modeled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782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SAE modeling additions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means to incorporate many end uses explicitly into process (greater transparency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Uses regional data when utility specific data isn’t available while calibrating to each </a:t>
            </a:r>
            <a:r>
              <a:rPr lang="en-US" dirty="0" smtClean="0"/>
              <a:t>utility</a:t>
            </a:r>
            <a:endParaRPr lang="en-US" dirty="0"/>
          </a:p>
          <a:p>
            <a:r>
              <a:rPr lang="en-US" dirty="0"/>
              <a:t>Uses indices of end-uses as independent model </a:t>
            </a:r>
            <a:r>
              <a:rPr lang="en-US" dirty="0" smtClean="0"/>
              <a:t>driver </a:t>
            </a:r>
            <a:endParaRPr lang="en-US" dirty="0"/>
          </a:p>
          <a:p>
            <a:r>
              <a:rPr lang="en-US" dirty="0"/>
              <a:t>Allows us to expand for future technologies and other impacts on electric </a:t>
            </a:r>
            <a:r>
              <a:rPr lang="en-US" dirty="0" smtClean="0"/>
              <a:t>consumption</a:t>
            </a:r>
          </a:p>
          <a:p>
            <a:r>
              <a:rPr lang="en-US" dirty="0" smtClean="0"/>
              <a:t>Easily scalable allowing for full integration into process from transmission POD level to total customer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0" y="5400136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9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End-Use Method at BPA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Because BPA does not deal with class level data, there are some slight nuances to the standard SAE method being applied.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 classes must be included in the modeling process. We cannot model a single class only.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 calibrate to total customer energy, no individual class level calibration.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Slight differences in process.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Slight differences in data views.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Fundamental concepts and overall methods gives same results.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026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 SAE Forecasting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cxnSp>
        <p:nvCxnSpPr>
          <p:cNvPr id="23" name="Straight Arrow Connector 22"/>
          <p:cNvCxnSpPr>
            <a:stCxn id="30" idx="2"/>
          </p:cNvCxnSpPr>
          <p:nvPr/>
        </p:nvCxnSpPr>
        <p:spPr bwMode="auto">
          <a:xfrm>
            <a:off x="4949190" y="4319804"/>
            <a:ext cx="152400" cy="358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87730" y="1409699"/>
            <a:ext cx="2531985" cy="138499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Residential Cooling Equipment Stock</a:t>
            </a:r>
          </a:p>
          <a:p>
            <a:r>
              <a:rPr lang="en-US" sz="1400" dirty="0" smtClean="0"/>
              <a:t>  Saturation &amp; Efficiency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Thermal Efficiency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Square Footage Trends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Usage Trends</a:t>
            </a:r>
          </a:p>
          <a:p>
            <a:r>
              <a:rPr lang="en-US" sz="1400" dirty="0" smtClean="0"/>
              <a:t>Commercial Cooling Equipment Stock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Fuel Share &amp; Intensity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Floor Space Trends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Usage Trends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39540" y="1409699"/>
            <a:ext cx="2438400" cy="1384995"/>
          </a:xfrm>
          <a:prstGeom prst="rect">
            <a:avLst/>
          </a:prstGeom>
          <a:solidFill>
            <a:srgbClr val="E5BAB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Residential Heating Equipment Stock</a:t>
            </a:r>
          </a:p>
          <a:p>
            <a:r>
              <a:rPr lang="en-US" sz="1400" dirty="0" smtClean="0"/>
              <a:t>  Saturation &amp; Efficiency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Thermal Efficiency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Square Footage Trends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Usage Trends</a:t>
            </a:r>
          </a:p>
          <a:p>
            <a:r>
              <a:rPr lang="en-US" sz="1400" dirty="0" smtClean="0"/>
              <a:t>Commercial Heating Equipment Stock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Fuel Share &amp; Intensity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Floor Space Trends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Usage Trends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25640" y="1409700"/>
            <a:ext cx="2438400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Residential Other Equipment Stock</a:t>
            </a:r>
          </a:p>
          <a:p>
            <a:r>
              <a:rPr lang="en-US" sz="1400" dirty="0" smtClean="0"/>
              <a:t>  Saturation &amp; Efficiency</a:t>
            </a:r>
          </a:p>
          <a:p>
            <a:r>
              <a:rPr lang="en-US" sz="1400" dirty="0" smtClean="0"/>
              <a:t>  Usage Trends</a:t>
            </a:r>
          </a:p>
          <a:p>
            <a:r>
              <a:rPr lang="en-US" sz="1400" dirty="0" smtClean="0"/>
              <a:t>Commercial Other Equipment Stock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Fuel Share &amp; Intensity</a:t>
            </a:r>
          </a:p>
          <a:p>
            <a:r>
              <a:rPr lang="en-US" sz="1400" dirty="0" smtClean="0"/>
              <a:t>  Usage Trends</a:t>
            </a:r>
          </a:p>
          <a:p>
            <a:r>
              <a:rPr lang="en-US" sz="1400" dirty="0" smtClean="0"/>
              <a:t>Industrial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Economic Trends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Energy Intensities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3011528"/>
            <a:ext cx="1295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Cooling Degree Days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312785" y="3796584"/>
            <a:ext cx="15621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 Cool + Com Cool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141585" y="2982457"/>
            <a:ext cx="1333500" cy="523220"/>
          </a:xfrm>
          <a:prstGeom prst="rect">
            <a:avLst/>
          </a:prstGeom>
          <a:solidFill>
            <a:srgbClr val="E5BAB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Heating Degree Days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110990" y="3796584"/>
            <a:ext cx="1676400" cy="523220"/>
          </a:xfrm>
          <a:prstGeom prst="rect">
            <a:avLst/>
          </a:prstGeom>
          <a:solidFill>
            <a:srgbClr val="E5BAB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 XHeat +</a:t>
            </a:r>
          </a:p>
          <a:p>
            <a:r>
              <a:rPr lang="en-US" sz="1400" dirty="0" smtClean="0"/>
              <a:t>Com XHeat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162800" y="3279253"/>
            <a:ext cx="1524000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 XOther +</a:t>
            </a:r>
          </a:p>
          <a:p>
            <a:r>
              <a:rPr lang="en-US" sz="1400" dirty="0" smtClean="0"/>
              <a:t>Com XOther + Ind XOther</a:t>
            </a:r>
            <a:endParaRPr lang="en-US" sz="14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286000" y="2857500"/>
            <a:ext cx="0" cy="773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1308975" y="3513659"/>
            <a:ext cx="0" cy="2698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886315" y="4441739"/>
            <a:ext cx="533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953000" y="2875450"/>
            <a:ext cx="0" cy="773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107180" y="3463390"/>
            <a:ext cx="0" cy="2698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810500" y="2875450"/>
            <a:ext cx="0" cy="386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6671310" y="4115344"/>
            <a:ext cx="381000" cy="652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710690" y="48387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=a+ b</a:t>
            </a:r>
            <a:r>
              <a:rPr lang="en-US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XCool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XHeat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i="1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i="1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XOther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+e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1910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00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714500"/>
            <a:ext cx="8229600" cy="1989667"/>
          </a:xfrm>
        </p:spPr>
        <p:txBody>
          <a:bodyPr/>
          <a:lstStyle/>
          <a:p>
            <a:r>
              <a:rPr lang="en-US" sz="5400" dirty="0" smtClean="0"/>
              <a:t>End Use Load Forecast Framework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1961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End-Use 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framework involves five fundamental steps to create independent index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Combine the end-use detail (sets) for the residential, commercial, industrial sectors into  three modeling types as independent variables; Heating, Cooling and other.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monthly representations of indexes.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utility specific drivers to create expected changes into the future.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Scale the data to each specific utility footprint by class of service.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Weight monthly indexes by weather</a:t>
            </a:r>
          </a:p>
          <a:p>
            <a:pPr marL="0" indent="0">
              <a:buNone/>
            </a:pPr>
            <a:r>
              <a:rPr lang="en-US" dirty="0" smtClean="0"/>
              <a:t>Shown as steps for discussion purposes they are not really unique steps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207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684"/>
            <a:ext cx="10972800" cy="927216"/>
          </a:xfrm>
        </p:spPr>
        <p:txBody>
          <a:bodyPr/>
          <a:lstStyle/>
          <a:p>
            <a:r>
              <a:rPr lang="en-US" dirty="0" smtClean="0"/>
              <a:t>Creating Independent Variable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2100"/>
            <a:ext cx="9875520" cy="3937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the various end-uses create indexes for heating, cooling, and other equipment.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Calculate annual intensity (EI) indexes by end use, using formula.  </a:t>
            </a:r>
          </a:p>
          <a:p>
            <a:pPr marL="1371600" lvl="3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UEC</a:t>
            </a:r>
            <a:r>
              <a:rPr lang="en-US" sz="2800" baseline="-25000" dirty="0" err="1" smtClean="0"/>
              <a:t>baseyear</a:t>
            </a:r>
            <a:r>
              <a:rPr lang="en-US" sz="2800" baseline="-25000" dirty="0" smtClean="0"/>
              <a:t> (by)</a:t>
            </a:r>
            <a:r>
              <a:rPr lang="en-US" sz="2800" dirty="0" smtClean="0"/>
              <a:t>  x     Sat </a:t>
            </a:r>
            <a:r>
              <a:rPr lang="en-US" sz="2800" baseline="-25000" dirty="0" smtClean="0"/>
              <a:t>y</a:t>
            </a:r>
            <a:r>
              <a:rPr lang="en-US" sz="2800" dirty="0" smtClean="0"/>
              <a:t>/Sat </a:t>
            </a:r>
            <a:r>
              <a:rPr lang="en-US" sz="2800" baseline="-25000" dirty="0" smtClean="0"/>
              <a:t>by</a:t>
            </a:r>
          </a:p>
          <a:p>
            <a:pPr marL="2286000" lvl="5" indent="0">
              <a:buNone/>
            </a:pPr>
            <a:r>
              <a:rPr lang="en-US" dirty="0" smtClean="0"/>
              <a:t>                   		 </a:t>
            </a:r>
            <a:r>
              <a:rPr lang="en-US" sz="2800" dirty="0" smtClean="0"/>
              <a:t>EFF </a:t>
            </a:r>
            <a:r>
              <a:rPr lang="en-US" sz="2800" baseline="-25000" dirty="0"/>
              <a:t>y</a:t>
            </a:r>
            <a:r>
              <a:rPr lang="en-US" sz="2800" dirty="0"/>
              <a:t>/ EFF </a:t>
            </a:r>
            <a:r>
              <a:rPr lang="en-US" sz="2800" baseline="-25000" dirty="0" smtClean="0"/>
              <a:t>by</a:t>
            </a:r>
          </a:p>
          <a:p>
            <a:pPr marL="2286000" lvl="5" indent="0">
              <a:buNone/>
            </a:pPr>
            <a:endParaRPr lang="en-US" sz="2800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UEC is annual kWh use for appliance (</a:t>
            </a:r>
            <a:r>
              <a:rPr lang="en-US" dirty="0" err="1" smtClean="0"/>
              <a:t>ie</a:t>
            </a:r>
            <a:r>
              <a:rPr lang="en-US" dirty="0" smtClean="0"/>
              <a:t>. Clothes Dryer  800 kWh).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Percent of homes with appliance in base year 38%.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Efficiency in base year .75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 saturations increase annual intensity increases offset by increases in annual efficiencies.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410200" y="2857500"/>
            <a:ext cx="1981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8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684"/>
            <a:ext cx="10972800" cy="927216"/>
          </a:xfrm>
        </p:spPr>
        <p:txBody>
          <a:bodyPr/>
          <a:lstStyle/>
          <a:p>
            <a:r>
              <a:rPr lang="en-US" dirty="0" smtClean="0"/>
              <a:t>Shape indexes to months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62100"/>
                <a:ext cx="9875520" cy="3937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Apply monthly shaping factors to annual energy to align with actual utility use.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	</a:t>
                </a:r>
                <a:r>
                  <a:rPr lang="en-US" sz="2800" dirty="0" err="1" smtClean="0"/>
                  <a:t>EI</a:t>
                </a:r>
                <a:r>
                  <a:rPr lang="en-US" sz="2800" baseline="-25000" dirty="0" err="1" smtClean="0"/>
                  <a:t>m</a:t>
                </a:r>
                <a:r>
                  <a:rPr lang="en-US" sz="2800" dirty="0" smtClean="0"/>
                  <a:t> = EI x ( MSF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/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>
                            <a:latin typeface="Cambria Math"/>
                          </a:rPr>
                          <m:t>𝑛</m:t>
                        </m:r>
                        <m:r>
                          <a:rPr lang="en-US" sz="28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MSF</m:t>
                        </m:r>
                      </m:e>
                    </m:nary>
                    <m:r>
                      <a:rPr lang="en-US" sz="28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Monthly shaping factors can come from end-use research or utility use detail.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Monthly shaping factors can be class specific.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Regional or more specific as data allows.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62100"/>
                <a:ext cx="9875520" cy="3937000"/>
              </a:xfrm>
              <a:blipFill rotWithShape="1">
                <a:blip r:embed="rId2"/>
                <a:stretch>
                  <a:fillRect l="-617" t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714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684"/>
            <a:ext cx="10972800" cy="927216"/>
          </a:xfrm>
        </p:spPr>
        <p:txBody>
          <a:bodyPr/>
          <a:lstStyle/>
          <a:p>
            <a:r>
              <a:rPr lang="en-US" dirty="0" smtClean="0"/>
              <a:t>Economics Determine the future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62100"/>
                <a:ext cx="9875520" cy="3937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economic drivers to determine by class how indexes will change over time.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Heat Index (</a:t>
                </a:r>
                <a:r>
                  <a:rPr lang="en-US" sz="2800" dirty="0" err="1" smtClean="0"/>
                  <a:t>HI</a:t>
                </a:r>
                <a:r>
                  <a:rPr lang="en-US" sz="2800" baseline="-25000" dirty="0" err="1" smtClean="0"/>
                  <a:t>RHmy</a:t>
                </a:r>
                <a:r>
                  <a:rPr lang="en-US" sz="2800" dirty="0" smtClean="0"/>
                  <a:t>)=(∑ EI</a:t>
                </a:r>
                <a:r>
                  <a:rPr lang="en-US" sz="2800" baseline="-25000" dirty="0" smtClean="0"/>
                  <a:t>RHmy </a:t>
                </a:r>
                <a:r>
                  <a:rPr lang="en-US" sz="2800" dirty="0" smtClean="0"/>
                  <a:t>/</a:t>
                </a:r>
                <a:r>
                  <a:rPr lang="en-US" sz="2800" baseline="-25000" dirty="0" smtClean="0"/>
                  <a:t> </a:t>
                </a:r>
                <a:r>
                  <a:rPr lang="en-US" sz="2800" dirty="0"/>
                  <a:t>∑ </a:t>
                </a:r>
                <a:r>
                  <a:rPr lang="en-US" sz="2800" dirty="0" smtClean="0"/>
                  <a:t>EI</a:t>
                </a:r>
                <a:r>
                  <a:rPr lang="en-US" sz="2800" baseline="-25000" dirty="0" smtClean="0"/>
                  <a:t>RHmby </a:t>
                </a:r>
                <a:r>
                  <a:rPr lang="en-US" sz="2800" dirty="0" smtClean="0"/>
                  <a:t>) x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800" dirty="0" smtClean="0"/>
                  <a:t> (X</a:t>
                </a:r>
                <a:r>
                  <a:rPr lang="en-US" sz="2800" baseline="30000" dirty="0" smtClean="0"/>
                  <a:t>j</a:t>
                </a:r>
                <a:r>
                  <a:rPr lang="en-US" sz="2800" dirty="0" smtClean="0"/>
                  <a:t> </a:t>
                </a:r>
                <a:r>
                  <a:rPr lang="en-US" sz="2800" baseline="-25000" dirty="0" smtClean="0"/>
                  <a:t>y</a:t>
                </a:r>
                <a:r>
                  <a:rPr lang="en-US" sz="2800" dirty="0" smtClean="0"/>
                  <a:t> / X</a:t>
                </a:r>
                <a:r>
                  <a:rPr lang="en-US" sz="2800" baseline="30000" dirty="0" smtClean="0"/>
                  <a:t>j</a:t>
                </a:r>
                <a:r>
                  <a:rPr lang="en-US" sz="2800" dirty="0" smtClean="0"/>
                  <a:t> </a:t>
                </a:r>
                <a:r>
                  <a:rPr lang="en-US" sz="2800" baseline="-25000" dirty="0" smtClean="0"/>
                  <a:t>by</a:t>
                </a:r>
                <a:r>
                  <a:rPr lang="en-US" sz="2800" dirty="0" smtClean="0"/>
                  <a:t>)</a:t>
                </a:r>
                <a:r>
                  <a:rPr lang="en-US" sz="2800" baseline="30000" dirty="0" smtClean="0"/>
                  <a:t>Elas j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Economic xdrivers can be national, state, county or local variables.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Elasticities can be commonly accepted values or utility specific if data allows determination.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Economic xdrivers will likely be class specific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Households, population, income, residential electric price for Residential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Non-Mfg. employment, GSP, commercial electric price for Commercial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Sector employment, Mfg. employment, industrial price, commodity prices for Industrial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62100"/>
                <a:ext cx="9875520" cy="3937000"/>
              </a:xfrm>
              <a:blipFill rotWithShape="1">
                <a:blip r:embed="rId2"/>
                <a:stretch>
                  <a:fillRect l="-617" t="-619" r="-494" b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330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070904"/>
              </p:ext>
            </p:extLst>
          </p:nvPr>
        </p:nvGraphicFramePr>
        <p:xfrm>
          <a:off x="3429000" y="800100"/>
          <a:ext cx="4343400" cy="4571999"/>
        </p:xfrm>
        <a:graphic>
          <a:graphicData uri="http://schemas.openxmlformats.org/drawingml/2006/table">
            <a:tbl>
              <a:tblPr firstRow="1" firstCol="1" bandRow="1"/>
              <a:tblGrid>
                <a:gridCol w="992616"/>
                <a:gridCol w="771036"/>
                <a:gridCol w="2579748"/>
              </a:tblGrid>
              <a:tr h="24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Calibri"/>
                        </a:rPr>
                        <a:t>Time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Calibri"/>
                        </a:rPr>
                        <a:t>Mins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Calibri"/>
                        </a:rPr>
                        <a:t>Agenda Item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9:00 – 9:10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10 mins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  <a:cs typeface="Arial"/>
                        </a:rPr>
                        <a:t>Introductions and Agenda Review</a:t>
                      </a:r>
                      <a:r>
                        <a:rPr lang="en-US" sz="1050" i="1" dirty="0">
                          <a:effectLst/>
                          <a:latin typeface="Cambria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9:10 – 9:20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10 mins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Cambria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</a:rPr>
                        <a:t>Program Background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</a:rPr>
                        <a:t>and Overview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9:20 – 9:50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30 mins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</a:rPr>
                        <a:t>End-Use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</a:rPr>
                        <a:t> Forecasting  At BPA 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</a:rPr>
                        <a:t>Overview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7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+mn-cs"/>
                        </a:rPr>
                        <a:t>9:50 – 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+mn-cs"/>
                        </a:rPr>
                        <a:t>10:00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+mn-cs"/>
                        </a:rPr>
                        <a:t> </a:t>
                      </a: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+mn-cs"/>
                        </a:rPr>
                        <a:t>10 min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+mn-cs"/>
                        </a:rPr>
                        <a:t>Wellness Break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+mn-cs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0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10:00-11:00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60 min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</a:rPr>
                        <a:t>End-Use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</a:rPr>
                        <a:t> Forecasting  Framework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</a:rPr>
                        <a:t>11:00 – 11:10</a:t>
                      </a:r>
                      <a:endParaRPr lang="en-US" sz="1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</a:rPr>
                        <a:t>10 mins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</a:rPr>
                        <a:t>Wellness Break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80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11:10 </a:t>
                      </a: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– </a:t>
                      </a: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11:25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15 min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8425" indent="-1587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</a:rPr>
                        <a:t>End-Use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</a:rPr>
                        <a:t> Data Sources being Considered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11:25 </a:t>
                      </a: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– </a:t>
                      </a: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11:40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15 </a:t>
                      </a: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mins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8425" indent="-1587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Scope</a:t>
                      </a:r>
                      <a:r>
                        <a:rPr lang="en-US" sz="1050" baseline="0" dirty="0" smtClean="0">
                          <a:effectLst/>
                          <a:latin typeface="Cambria"/>
                          <a:ea typeface="Calibri"/>
                        </a:rPr>
                        <a:t> of Work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11:40 </a:t>
                      </a: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– </a:t>
                      </a: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11:50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10 min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8425" indent="-1587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</a:rPr>
                        <a:t>What’s Next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11:50 </a:t>
                      </a: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– 12:00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/>
                          <a:ea typeface="Calibri"/>
                        </a:rPr>
                        <a:t>10 </a:t>
                      </a: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mins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8425" indent="-1587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050" dirty="0">
                          <a:effectLst/>
                          <a:latin typeface="Cambria"/>
                          <a:ea typeface="Calibri"/>
                        </a:rPr>
                        <a:t>Q&amp;A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98" marR="52698" marT="32994" marB="32994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6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684"/>
            <a:ext cx="10972800" cy="927216"/>
          </a:xfrm>
        </p:spPr>
        <p:txBody>
          <a:bodyPr/>
          <a:lstStyle/>
          <a:p>
            <a:r>
              <a:rPr lang="en-US" dirty="0" smtClean="0"/>
              <a:t>Weighting Independent Variables by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2100"/>
            <a:ext cx="9875520" cy="3937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Combine the various end-uses types into class weighted indexes.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Create the class weighted independent variables types by.  </a:t>
            </a:r>
            <a:r>
              <a:rPr lang="en-US" sz="2800" dirty="0" smtClean="0"/>
              <a:t>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HI =(ResHeatWgt x </a:t>
            </a:r>
            <a:r>
              <a:rPr lang="en-US" sz="2800" dirty="0" err="1" smtClean="0"/>
              <a:t>HI</a:t>
            </a:r>
            <a:r>
              <a:rPr lang="en-US" sz="2800" baseline="-25000" dirty="0" err="1" smtClean="0"/>
              <a:t>RHmy</a:t>
            </a:r>
            <a:r>
              <a:rPr lang="en-US" sz="2800" dirty="0" smtClean="0"/>
              <a:t>) + (ComHeatWgt </a:t>
            </a:r>
            <a:r>
              <a:rPr lang="en-US" sz="2800" dirty="0"/>
              <a:t>x </a:t>
            </a:r>
            <a:r>
              <a:rPr lang="en-US" sz="2800" dirty="0" err="1" smtClean="0"/>
              <a:t>HI</a:t>
            </a:r>
            <a:r>
              <a:rPr lang="en-US" sz="2800" baseline="-25000" dirty="0" err="1" smtClean="0"/>
              <a:t>CHmy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) +</a:t>
            </a:r>
          </a:p>
          <a:p>
            <a:pPr marL="0" indent="0">
              <a:buNone/>
            </a:pPr>
            <a:r>
              <a:rPr lang="en-US" sz="2800" dirty="0" smtClean="0"/>
              <a:t>	  (IndHeatWgt </a:t>
            </a:r>
            <a:r>
              <a:rPr lang="en-US" sz="2800" dirty="0"/>
              <a:t>x </a:t>
            </a:r>
            <a:r>
              <a:rPr lang="en-US" sz="2800" dirty="0" err="1" smtClean="0"/>
              <a:t>HI</a:t>
            </a:r>
            <a:r>
              <a:rPr lang="en-US" sz="2800" baseline="-25000" dirty="0" err="1" smtClean="0"/>
              <a:t>IHmy</a:t>
            </a:r>
            <a:r>
              <a:rPr lang="en-US" sz="2800" dirty="0" smtClean="0"/>
              <a:t>) </a:t>
            </a:r>
            <a:endParaRPr lang="en-US" sz="2800" baseline="-250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utilities footprint creates a unique index that aligns with their usage.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445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684"/>
            <a:ext cx="10972800" cy="927216"/>
          </a:xfrm>
        </p:spPr>
        <p:txBody>
          <a:bodyPr/>
          <a:lstStyle/>
          <a:p>
            <a:r>
              <a:rPr lang="en-US" dirty="0" smtClean="0"/>
              <a:t>Apply Weather Variables to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2100"/>
            <a:ext cx="9875520" cy="3937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Combine the class weighted type indexes with weather variables to align with historical usage.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Create the class weighted independent variables types by.  </a:t>
            </a:r>
            <a:r>
              <a:rPr lang="en-US" sz="2800" dirty="0" smtClean="0"/>
              <a:t>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Heat Index =(Heat Index x HDD)</a:t>
            </a:r>
          </a:p>
          <a:p>
            <a:pPr marL="0" indent="0">
              <a:buNone/>
            </a:pPr>
            <a:r>
              <a:rPr lang="en-US" sz="2800" dirty="0" smtClean="0"/>
              <a:t>       Cool Index =(Cool Index x CDD)  </a:t>
            </a:r>
            <a:endParaRPr lang="en-US" sz="2800" baseline="-250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utilities footprint creates a unique index that aligns with their usage.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56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684"/>
            <a:ext cx="10972800" cy="927216"/>
          </a:xfrm>
        </p:spPr>
        <p:txBody>
          <a:bodyPr/>
          <a:lstStyle/>
          <a:p>
            <a:r>
              <a:rPr lang="en-US" dirty="0" smtClean="0"/>
              <a:t>Index used in Econometric Specification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62100"/>
                <a:ext cx="9875520" cy="3937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Index is now used in the forecasting model.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	Utility Use=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800" dirty="0" smtClean="0"/>
                  <a:t>Heat Index,Cool Index,Other Index, 		    Economic Variables, etc.) + Bulk Loads</a:t>
                </a: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Indices capture conservation and interactions of end-uses with behaviors of utility characteristics.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include other economic variables as appropriate.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Will still include non-trend bulk load additions.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62100"/>
                <a:ext cx="9875520" cy="3937000"/>
              </a:xfrm>
              <a:blipFill rotWithShape="1">
                <a:blip r:embed="rId2"/>
                <a:stretch>
                  <a:fillRect l="-617" t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0953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this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transparency of modeling </a:t>
            </a:r>
            <a:r>
              <a:rPr lang="en-US" dirty="0" smtClean="0"/>
              <a:t>assumptions</a:t>
            </a:r>
            <a:endParaRPr lang="en-US" dirty="0"/>
          </a:p>
          <a:p>
            <a:r>
              <a:rPr lang="en-US" dirty="0"/>
              <a:t>Detail on EE &amp; DSM assumptions &amp; explicitly how they drive model </a:t>
            </a:r>
            <a:r>
              <a:rPr lang="en-US" dirty="0" smtClean="0"/>
              <a:t>results</a:t>
            </a:r>
            <a:endParaRPr lang="en-US" dirty="0"/>
          </a:p>
          <a:p>
            <a:r>
              <a:rPr lang="en-US" dirty="0"/>
              <a:t>Retains ability to independently collaborate on assumptions with each </a:t>
            </a:r>
            <a:r>
              <a:rPr lang="en-US" dirty="0" smtClean="0"/>
              <a:t>utility</a:t>
            </a:r>
            <a:endParaRPr lang="en-US" dirty="0"/>
          </a:p>
          <a:p>
            <a:r>
              <a:rPr lang="en-US" dirty="0"/>
              <a:t>Retains scalability </a:t>
            </a:r>
            <a:r>
              <a:rPr lang="en-US" dirty="0" smtClean="0"/>
              <a:t>ease</a:t>
            </a:r>
            <a:endParaRPr lang="en-US" dirty="0"/>
          </a:p>
          <a:p>
            <a:r>
              <a:rPr lang="en-US" dirty="0" smtClean="0"/>
              <a:t>Sets </a:t>
            </a:r>
            <a:r>
              <a:rPr lang="en-US" dirty="0"/>
              <a:t>up framework to easily incorporate distributed generation in the </a:t>
            </a:r>
            <a:r>
              <a:rPr lang="en-US" dirty="0" smtClean="0"/>
              <a:t>future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26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714500"/>
            <a:ext cx="8229600" cy="1989667"/>
          </a:xfrm>
        </p:spPr>
        <p:txBody>
          <a:bodyPr/>
          <a:lstStyle/>
          <a:p>
            <a:r>
              <a:rPr lang="en-US" sz="4400" dirty="0" smtClean="0"/>
              <a:t>Data Sources Being Considered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42911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70000"/>
            <a:ext cx="9890760" cy="4102100"/>
          </a:xfrm>
        </p:spPr>
        <p:txBody>
          <a:bodyPr/>
          <a:lstStyle/>
          <a:p>
            <a:r>
              <a:rPr lang="en-US" dirty="0" smtClean="0"/>
              <a:t>What is needed; Historical and future values by </a:t>
            </a:r>
            <a:r>
              <a:rPr lang="en-US" dirty="0"/>
              <a:t>end-use </a:t>
            </a:r>
            <a:r>
              <a:rPr lang="en-US" dirty="0" smtClean="0"/>
              <a:t>(Years 2000-2035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Best choice is utility specific data.</a:t>
            </a:r>
          </a:p>
          <a:p>
            <a:pPr lvl="1"/>
            <a:r>
              <a:rPr lang="en-US" dirty="0" smtClean="0"/>
              <a:t>Using RBSA phone survey for Residential</a:t>
            </a:r>
          </a:p>
          <a:p>
            <a:pPr lvl="1"/>
            <a:r>
              <a:rPr lang="en-US" dirty="0" smtClean="0"/>
              <a:t>Where available will use utility data</a:t>
            </a:r>
          </a:p>
          <a:p>
            <a:r>
              <a:rPr lang="en-US" dirty="0" smtClean="0"/>
              <a:t>Next option</a:t>
            </a:r>
          </a:p>
          <a:p>
            <a:pPr lvl="1"/>
            <a:r>
              <a:rPr lang="en-US" dirty="0" smtClean="0"/>
              <a:t>Regional survey data with utility judgement applied</a:t>
            </a:r>
          </a:p>
          <a:p>
            <a:r>
              <a:rPr lang="en-US" dirty="0" smtClean="0"/>
              <a:t>Additional option</a:t>
            </a:r>
          </a:p>
          <a:p>
            <a:pPr lvl="1"/>
            <a:r>
              <a:rPr lang="en-US" dirty="0" smtClean="0"/>
              <a:t>Northwest Power &amp; Conservation Council model results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6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End-Use Efficiencies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70000"/>
            <a:ext cx="9890760" cy="4102100"/>
          </a:xfrm>
        </p:spPr>
        <p:txBody>
          <a:bodyPr/>
          <a:lstStyle/>
          <a:p>
            <a:r>
              <a:rPr lang="en-US" dirty="0" smtClean="0"/>
              <a:t>What is needed; Historical and future values by </a:t>
            </a:r>
            <a:r>
              <a:rPr lang="en-US" dirty="0"/>
              <a:t>end-use (Years </a:t>
            </a:r>
            <a:r>
              <a:rPr lang="en-US" dirty="0" smtClean="0"/>
              <a:t> 2000-2035)</a:t>
            </a:r>
          </a:p>
          <a:p>
            <a:r>
              <a:rPr lang="en-US" dirty="0" smtClean="0"/>
              <a:t>Best choice is utility specific data.</a:t>
            </a:r>
          </a:p>
          <a:p>
            <a:pPr lvl="1"/>
            <a:r>
              <a:rPr lang="en-US" dirty="0"/>
              <a:t>Northwest Power &amp; Conservation Council model results</a:t>
            </a:r>
          </a:p>
          <a:p>
            <a:pPr lvl="1"/>
            <a:r>
              <a:rPr lang="en-US" dirty="0" smtClean="0"/>
              <a:t>ITRON Data Developed from DOE NEMS Model for the Region</a:t>
            </a:r>
          </a:p>
          <a:p>
            <a:r>
              <a:rPr lang="en-US" dirty="0" smtClean="0"/>
              <a:t>Next option</a:t>
            </a:r>
          </a:p>
          <a:p>
            <a:pPr lvl="1"/>
            <a:r>
              <a:rPr lang="en-US" dirty="0" smtClean="0"/>
              <a:t>Regional survey data with utility judgement applied</a:t>
            </a:r>
          </a:p>
          <a:p>
            <a:r>
              <a:rPr lang="en-US" dirty="0"/>
              <a:t>Additional </a:t>
            </a:r>
            <a:r>
              <a:rPr lang="en-US" dirty="0" smtClean="0"/>
              <a:t>option</a:t>
            </a:r>
          </a:p>
          <a:p>
            <a:pPr lvl="1"/>
            <a:r>
              <a:rPr lang="en-US" dirty="0"/>
              <a:t>Where available will use utility data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21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Energy Consumption (UEC)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70000"/>
            <a:ext cx="9890760" cy="4102100"/>
          </a:xfrm>
        </p:spPr>
        <p:txBody>
          <a:bodyPr/>
          <a:lstStyle/>
          <a:p>
            <a:r>
              <a:rPr lang="en-US" dirty="0" smtClean="0"/>
              <a:t>What is needed; Base year consumption by end-use (annual kWh)</a:t>
            </a:r>
          </a:p>
          <a:p>
            <a:r>
              <a:rPr lang="en-US" dirty="0"/>
              <a:t>Best choice is utility specific data.</a:t>
            </a:r>
          </a:p>
          <a:p>
            <a:pPr lvl="1"/>
            <a:r>
              <a:rPr lang="en-US" dirty="0"/>
              <a:t>Northwest Power &amp; Conservation Council model results</a:t>
            </a:r>
          </a:p>
          <a:p>
            <a:pPr lvl="1"/>
            <a:r>
              <a:rPr lang="en-US" dirty="0"/>
              <a:t>ITRON Data Developed from DOE NEMS Model for the Region</a:t>
            </a:r>
          </a:p>
          <a:p>
            <a:r>
              <a:rPr lang="en-US" dirty="0"/>
              <a:t>Next option</a:t>
            </a:r>
          </a:p>
          <a:p>
            <a:pPr lvl="1"/>
            <a:r>
              <a:rPr lang="en-US" dirty="0"/>
              <a:t>Regional survey data with utility judgement applied</a:t>
            </a:r>
          </a:p>
          <a:p>
            <a:r>
              <a:rPr lang="en-US" dirty="0"/>
              <a:t>Additional option</a:t>
            </a:r>
          </a:p>
          <a:p>
            <a:pPr lvl="1"/>
            <a:r>
              <a:rPr lang="en-US" dirty="0"/>
              <a:t>Where available will use utility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49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Scalers, HDD, and CDD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70000"/>
            <a:ext cx="9890760" cy="4102100"/>
          </a:xfrm>
        </p:spPr>
        <p:txBody>
          <a:bodyPr/>
          <a:lstStyle/>
          <a:p>
            <a:r>
              <a:rPr lang="en-US" dirty="0" smtClean="0"/>
              <a:t>What is needed; Base year  Scalers and Normal HDD &amp; CDD Data</a:t>
            </a:r>
          </a:p>
          <a:p>
            <a:r>
              <a:rPr lang="en-US" dirty="0" smtClean="0"/>
              <a:t>Best choice is utility specific data.</a:t>
            </a:r>
          </a:p>
          <a:p>
            <a:pPr lvl="1"/>
            <a:r>
              <a:rPr lang="en-US" dirty="0" smtClean="0"/>
              <a:t>Scalers- Utility Data for 2014,  EIA Data or Utility records</a:t>
            </a:r>
          </a:p>
          <a:p>
            <a:pPr lvl="1"/>
            <a:r>
              <a:rPr lang="en-US" dirty="0" smtClean="0"/>
              <a:t>HDD &amp; CDD Data- Existing BPA Values </a:t>
            </a:r>
          </a:p>
          <a:p>
            <a:r>
              <a:rPr lang="en-US" dirty="0" smtClean="0"/>
              <a:t>Next option</a:t>
            </a:r>
          </a:p>
          <a:p>
            <a:pPr lvl="1"/>
            <a:r>
              <a:rPr lang="en-US" dirty="0" smtClean="0"/>
              <a:t>Scalers- Similar Utility EID data</a:t>
            </a:r>
          </a:p>
          <a:p>
            <a:r>
              <a:rPr lang="en-US" dirty="0"/>
              <a:t>Additional </a:t>
            </a:r>
            <a:r>
              <a:rPr lang="en-US" dirty="0" smtClean="0"/>
              <a:t>option</a:t>
            </a:r>
          </a:p>
          <a:p>
            <a:pPr lvl="1"/>
            <a:r>
              <a:rPr lang="en-US" dirty="0" smtClean="0"/>
              <a:t>Scalers- Northwest Power &amp; Conservation Council model results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41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Shaping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70000"/>
            <a:ext cx="9890760" cy="4102100"/>
          </a:xfrm>
        </p:spPr>
        <p:txBody>
          <a:bodyPr/>
          <a:lstStyle/>
          <a:p>
            <a:r>
              <a:rPr lang="en-US" dirty="0" smtClean="0"/>
              <a:t>What is needed; Base Year values</a:t>
            </a:r>
          </a:p>
          <a:p>
            <a:r>
              <a:rPr lang="en-US" dirty="0" smtClean="0"/>
              <a:t>Best choice is utility specific data.</a:t>
            </a:r>
          </a:p>
          <a:p>
            <a:pPr lvl="1"/>
            <a:r>
              <a:rPr lang="en-US" dirty="0"/>
              <a:t>Northwest Power &amp; Conservation Council model results</a:t>
            </a:r>
          </a:p>
          <a:p>
            <a:pPr lvl="1"/>
            <a:r>
              <a:rPr lang="en-US" dirty="0" smtClean="0"/>
              <a:t>ITRON Data Developed from DOE NEMS Model for the Region</a:t>
            </a:r>
          </a:p>
          <a:p>
            <a:r>
              <a:rPr lang="en-US" dirty="0" smtClean="0"/>
              <a:t>Next option</a:t>
            </a:r>
          </a:p>
          <a:p>
            <a:pPr lvl="1"/>
            <a:r>
              <a:rPr lang="en-US" dirty="0" smtClean="0"/>
              <a:t>Regional survey data with utility judgement applied</a:t>
            </a:r>
          </a:p>
          <a:p>
            <a:r>
              <a:rPr lang="en-US" dirty="0"/>
              <a:t>Additional </a:t>
            </a:r>
            <a:r>
              <a:rPr lang="en-US" dirty="0" smtClean="0"/>
              <a:t>option</a:t>
            </a:r>
          </a:p>
          <a:p>
            <a:pPr lvl="1"/>
            <a:r>
              <a:rPr lang="en-US" dirty="0"/>
              <a:t>Where available will use utility data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8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0664"/>
            <a:ext cx="10972800" cy="596636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498600"/>
            <a:ext cx="9875520" cy="37973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BPA </a:t>
            </a:r>
            <a:r>
              <a:rPr lang="en-US" dirty="0"/>
              <a:t>began doing its Resource Program after the Act was passed in 1980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purpose </a:t>
            </a:r>
            <a:r>
              <a:rPr lang="en-US" dirty="0" smtClean="0"/>
              <a:t>of the </a:t>
            </a:r>
            <a:r>
              <a:rPr lang="en-US" dirty="0"/>
              <a:t>RP is to assess </a:t>
            </a:r>
            <a:r>
              <a:rPr lang="en-US" dirty="0" smtClean="0"/>
              <a:t>BPA’s </a:t>
            </a:r>
            <a:r>
              <a:rPr lang="en-US" dirty="0"/>
              <a:t>need for power and reserves and then develop a resource strategy for meeting those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BPA </a:t>
            </a:r>
            <a:r>
              <a:rPr lang="en-US" dirty="0"/>
              <a:t>did the RP until 1992 after which </a:t>
            </a:r>
            <a:r>
              <a:rPr lang="en-US" dirty="0" smtClean="0"/>
              <a:t>it </a:t>
            </a:r>
            <a:r>
              <a:rPr lang="en-US" dirty="0"/>
              <a:t>relied on its 1995 business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smtClean="0"/>
              <a:t>2008, </a:t>
            </a:r>
            <a:r>
              <a:rPr lang="en-US" dirty="0"/>
              <a:t>after </a:t>
            </a:r>
            <a:r>
              <a:rPr lang="en-US" dirty="0" smtClean="0"/>
              <a:t>BPA </a:t>
            </a:r>
            <a:r>
              <a:rPr lang="en-US" dirty="0"/>
              <a:t>signed 20 year contracts, it restarted the RP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 the past couple of years, BPA has been reviewing its methods for planning and has identified some areas of </a:t>
            </a:r>
            <a:r>
              <a:rPr lang="en-US" dirty="0" smtClean="0"/>
              <a:t>change which will be discussed today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proposed changes should enhance many of its long-term planning activities through augmented information and analysis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70000"/>
            <a:ext cx="9890760" cy="4102100"/>
          </a:xfrm>
        </p:spPr>
        <p:txBody>
          <a:bodyPr/>
          <a:lstStyle/>
          <a:p>
            <a:r>
              <a:rPr lang="en-US" dirty="0" smtClean="0"/>
              <a:t>What is needed; </a:t>
            </a:r>
            <a:r>
              <a:rPr lang="en-US" dirty="0"/>
              <a:t>Historical and future values by end-use (Years  2000-2035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Best choice </a:t>
            </a:r>
          </a:p>
          <a:p>
            <a:pPr lvl="1"/>
            <a:r>
              <a:rPr lang="en-US" dirty="0" smtClean="0"/>
              <a:t>IHS Markit metropolitan economic data.</a:t>
            </a:r>
          </a:p>
          <a:p>
            <a:pPr lvl="1"/>
            <a:r>
              <a:rPr lang="en-US" dirty="0" smtClean="0"/>
              <a:t>IHS Markit county level economic data.</a:t>
            </a:r>
          </a:p>
          <a:p>
            <a:pPr lvl="1"/>
            <a:r>
              <a:rPr lang="en-US" dirty="0" smtClean="0"/>
              <a:t>IHS Markit state sector level economic data.</a:t>
            </a:r>
          </a:p>
          <a:p>
            <a:r>
              <a:rPr lang="en-US" dirty="0" smtClean="0"/>
              <a:t>Next option</a:t>
            </a:r>
          </a:p>
          <a:p>
            <a:pPr lvl="1"/>
            <a:r>
              <a:rPr lang="en-US" dirty="0"/>
              <a:t>ITRON Data Developed from DOE NEMS Model for the </a:t>
            </a:r>
            <a:r>
              <a:rPr lang="en-US" dirty="0" smtClean="0"/>
              <a:t>state with utility judgement applied.</a:t>
            </a:r>
            <a:endParaRPr lang="en-US" dirty="0"/>
          </a:p>
          <a:p>
            <a:pPr lvl="1"/>
            <a:r>
              <a:rPr lang="en-US" dirty="0" smtClean="0"/>
              <a:t>Where available Utility data.</a:t>
            </a:r>
          </a:p>
          <a:p>
            <a:r>
              <a:rPr lang="en-US" dirty="0"/>
              <a:t>Additional </a:t>
            </a:r>
            <a:r>
              <a:rPr lang="en-US" dirty="0" smtClean="0"/>
              <a:t>option</a:t>
            </a:r>
          </a:p>
          <a:p>
            <a:pPr lvl="1"/>
            <a:r>
              <a:rPr lang="en-US" dirty="0"/>
              <a:t>Northwest Power &amp; Conservation </a:t>
            </a:r>
            <a:r>
              <a:rPr lang="en-US" dirty="0" smtClean="0"/>
              <a:t>Council state level </a:t>
            </a:r>
            <a:r>
              <a:rPr lang="en-US" dirty="0"/>
              <a:t>model </a:t>
            </a:r>
            <a:r>
              <a:rPr lang="en-US" dirty="0" smtClean="0"/>
              <a:t>data.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41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714500"/>
            <a:ext cx="8229600" cy="1989667"/>
          </a:xfrm>
        </p:spPr>
        <p:txBody>
          <a:bodyPr/>
          <a:lstStyle/>
          <a:p>
            <a:r>
              <a:rPr lang="en-US" sz="5400" dirty="0" smtClean="0"/>
              <a:t>End Use Load Forecast Scope of Work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73834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1257300"/>
            <a:ext cx="9875520" cy="3937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Scope of implementing end-use forecasting is being set to meet this criteria </a:t>
            </a:r>
          </a:p>
          <a:p>
            <a:r>
              <a:rPr lang="en-US" dirty="0" smtClean="0"/>
              <a:t>We need to have the entire Resource Program completed for IPR in 2018 and delivery date was established as June 2018. This is several months earlier than previously expected.</a:t>
            </a:r>
          </a:p>
          <a:p>
            <a:r>
              <a:rPr lang="en-US" dirty="0" smtClean="0"/>
              <a:t>Delivery of the software will be later than expected resulting in a need to do much of this work manually.</a:t>
            </a:r>
          </a:p>
          <a:p>
            <a:r>
              <a:rPr lang="en-US" dirty="0" smtClean="0"/>
              <a:t>Hiring will take longer than originally scheduled.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 smtClean="0"/>
              <a:t>Scope- Use SAE end-use forecasting technique to provide forecasts without conservation for customers who account for 60% of cumulative conservation achieved.  Ratio this method to the remaining customers by strata to provide forecasts without conservation for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54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12-20 customers will be forecast using SAE by the end of September this year.  With the completion of the software and hiring we will expand the list in the coming year.</a:t>
            </a:r>
          </a:p>
          <a:p>
            <a:r>
              <a:rPr lang="en-US" dirty="0" smtClean="0"/>
              <a:t>Create strata of customers based on historical conservation reported and ratio SAE approach to remaining strata, looking for commonalities between strata.</a:t>
            </a:r>
          </a:p>
          <a:p>
            <a:endParaRPr lang="en-US" dirty="0" smtClean="0"/>
          </a:p>
          <a:p>
            <a:r>
              <a:rPr lang="en-US" dirty="0" smtClean="0"/>
              <a:t>We are open to other thoughts on how to do remaining strata.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03943-F7C2-40BA-9955-A66922D4406D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684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714500"/>
            <a:ext cx="8229600" cy="1989667"/>
          </a:xfrm>
        </p:spPr>
        <p:txBody>
          <a:bodyPr/>
          <a:lstStyle/>
          <a:p>
            <a:r>
              <a:rPr lang="en-US" sz="4400" dirty="0" smtClean="0"/>
              <a:t>What’s next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20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2100"/>
            <a:ext cx="1040813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7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06326"/>
              </p:ext>
            </p:extLst>
          </p:nvPr>
        </p:nvGraphicFramePr>
        <p:xfrm>
          <a:off x="584200" y="1638294"/>
          <a:ext cx="9804400" cy="2571756"/>
        </p:xfrm>
        <a:graphic>
          <a:graphicData uri="http://schemas.openxmlformats.org/drawingml/2006/table">
            <a:tbl>
              <a:tblPr/>
              <a:tblGrid>
                <a:gridCol w="25654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21431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Feb-17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Apr-17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Aug-17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Oct-17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Feb-18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Gather IT project requirements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Executive approval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 project structure set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Arrange for work with Itron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Contracting Process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Gather end-use data by class of service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Gather customer sales by service class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Training forecasting staff on end use method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 with customers on end-use forecast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Review forecasts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Distribute forecasts for use within Agency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307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57300"/>
            <a:ext cx="9875520" cy="3937000"/>
          </a:xfrm>
        </p:spPr>
        <p:txBody>
          <a:bodyPr/>
          <a:lstStyle/>
          <a:p>
            <a:r>
              <a:rPr lang="en-US" dirty="0" smtClean="0"/>
              <a:t>June: continue data gathering  for targeted utilities.</a:t>
            </a:r>
          </a:p>
          <a:p>
            <a:r>
              <a:rPr lang="en-US" dirty="0" smtClean="0"/>
              <a:t>June-July: begin discussion with targeted utilities on SAE inputs.</a:t>
            </a:r>
          </a:p>
          <a:p>
            <a:r>
              <a:rPr lang="en-US" dirty="0" smtClean="0"/>
              <a:t>Mid-late July: research approaches to apply SAE to other customers.</a:t>
            </a:r>
          </a:p>
          <a:p>
            <a:r>
              <a:rPr lang="en-US" dirty="0" smtClean="0"/>
              <a:t>July-August: complete and review SAE results with targeted utilities.</a:t>
            </a:r>
          </a:p>
          <a:p>
            <a:r>
              <a:rPr lang="en-US" dirty="0" smtClean="0"/>
              <a:t>Mid-late August:  complete and review non-SAE forecasts without conservation.</a:t>
            </a:r>
          </a:p>
          <a:p>
            <a:r>
              <a:rPr lang="en-US" dirty="0" smtClean="0"/>
              <a:t>September: Review overall results.</a:t>
            </a:r>
          </a:p>
          <a:p>
            <a:r>
              <a:rPr lang="en-US" dirty="0" smtClean="0"/>
              <a:t>Late September: Deliver forecasts without conservation to Needs Assessment for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91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Targeted Utility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57300"/>
            <a:ext cx="9875520" cy="3937000"/>
          </a:xfrm>
        </p:spPr>
        <p:txBody>
          <a:bodyPr/>
          <a:lstStyle/>
          <a:p>
            <a:r>
              <a:rPr lang="en-US" dirty="0" smtClean="0"/>
              <a:t>Participate in discussions on SAE inputs (efficiencies, saturations, economic drivers).</a:t>
            </a:r>
          </a:p>
          <a:p>
            <a:pPr lvl="1"/>
            <a:r>
              <a:rPr lang="en-US" dirty="0" smtClean="0"/>
              <a:t>Compare against utility specific data where available.</a:t>
            </a:r>
          </a:p>
          <a:p>
            <a:pPr lvl="1"/>
            <a:r>
              <a:rPr lang="en-US" dirty="0" smtClean="0"/>
              <a:t>Research differences.</a:t>
            </a:r>
          </a:p>
          <a:p>
            <a:r>
              <a:rPr lang="en-US" dirty="0" smtClean="0"/>
              <a:t>Review forecast results.</a:t>
            </a:r>
          </a:p>
          <a:p>
            <a:pPr lvl="1"/>
            <a:r>
              <a:rPr lang="en-US" dirty="0" smtClean="0"/>
              <a:t>Understand drivers and impacts.</a:t>
            </a:r>
          </a:p>
          <a:p>
            <a:pPr lvl="1"/>
            <a:r>
              <a:rPr lang="en-US" dirty="0" smtClean="0"/>
              <a:t>Review for thoroughness.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4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714500"/>
            <a:ext cx="8229600" cy="1989667"/>
          </a:xfrm>
        </p:spPr>
        <p:txBody>
          <a:bodyPr/>
          <a:lstStyle/>
          <a:p>
            <a:r>
              <a:rPr lang="en-US" sz="4400" dirty="0" smtClean="0"/>
              <a:t>Questions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55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7700"/>
            <a:ext cx="10972800" cy="596636"/>
          </a:xfrm>
        </p:spPr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70000"/>
            <a:ext cx="10271760" cy="3937000"/>
          </a:xfrm>
        </p:spPr>
        <p:txBody>
          <a:bodyPr/>
          <a:lstStyle/>
          <a:p>
            <a:pPr lvl="1"/>
            <a:r>
              <a:rPr lang="en-US" dirty="0" smtClean="0"/>
              <a:t>The Resource </a:t>
            </a:r>
            <a:r>
              <a:rPr lang="en-US" dirty="0"/>
              <a:t>Program </a:t>
            </a:r>
            <a:r>
              <a:rPr lang="en-US" dirty="0" smtClean="0"/>
              <a:t>Enhancement Project includes </a:t>
            </a:r>
            <a:r>
              <a:rPr lang="en-US" dirty="0"/>
              <a:t>the following </a:t>
            </a:r>
            <a:r>
              <a:rPr lang="en-US" dirty="0" smtClean="0"/>
              <a:t>efforts:</a:t>
            </a:r>
            <a:endParaRPr lang="en-US" dirty="0"/>
          </a:p>
          <a:p>
            <a:pPr lvl="2"/>
            <a:r>
              <a:rPr lang="en-US" b="1" dirty="0"/>
              <a:t>Change to end use based load </a:t>
            </a:r>
            <a:r>
              <a:rPr lang="en-US" b="1" dirty="0" smtClean="0"/>
              <a:t>forecasting</a:t>
            </a:r>
          </a:p>
          <a:p>
            <a:pPr lvl="3"/>
            <a:r>
              <a:rPr lang="en-US" b="1" dirty="0" smtClean="0"/>
              <a:t>Selected the ITRON Statistically Adjusted End-Use (SAE) Approach</a:t>
            </a:r>
            <a:endParaRPr lang="en-US" b="1" dirty="0"/>
          </a:p>
          <a:p>
            <a:pPr lvl="2"/>
            <a:r>
              <a:rPr lang="en-US" dirty="0"/>
              <a:t>Conducting a BPA conservation potential </a:t>
            </a:r>
            <a:r>
              <a:rPr lang="en-US" dirty="0" smtClean="0"/>
              <a:t>assessment </a:t>
            </a:r>
            <a:r>
              <a:rPr lang="en-US" dirty="0"/>
              <a:t>and distributed energy resources potential assessment</a:t>
            </a:r>
          </a:p>
          <a:p>
            <a:pPr lvl="2"/>
            <a:r>
              <a:rPr lang="en-US" dirty="0"/>
              <a:t>Reviewing the Needs Assessment</a:t>
            </a:r>
          </a:p>
          <a:p>
            <a:pPr lvl="2"/>
            <a:r>
              <a:rPr lang="en-US" dirty="0"/>
              <a:t>Determining the economic evaluation methodology and tool for resource </a:t>
            </a:r>
            <a:r>
              <a:rPr lang="en-US" dirty="0" smtClean="0"/>
              <a:t>optimization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Program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756677" y="3231446"/>
            <a:ext cx="12262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Needs Assessment Metrics*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2475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olidFill>
                  <a:srgbClr val="FF7C80"/>
                </a:solidFill>
              </a:rPr>
              <a:t>Indicates a new process</a:t>
            </a:r>
            <a:endParaRPr lang="en-US" dirty="0">
              <a:solidFill>
                <a:srgbClr val="FF7C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76350"/>
            <a:ext cx="53371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2514600" y="1714500"/>
            <a:ext cx="4572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1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Use Forecasting Project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</a:t>
            </a:r>
            <a:r>
              <a:rPr lang="en-US" dirty="0" smtClean="0"/>
              <a:t>working </a:t>
            </a:r>
            <a:r>
              <a:rPr lang="en-US" dirty="0"/>
              <a:t>on </a:t>
            </a:r>
            <a:r>
              <a:rPr lang="en-US" dirty="0" smtClean="0"/>
              <a:t>scoping with vendor. Software project completion scheduled for February 2018.</a:t>
            </a:r>
            <a:endParaRPr lang="en-US" dirty="0"/>
          </a:p>
          <a:p>
            <a:r>
              <a:rPr lang="en-US" dirty="0"/>
              <a:t>Currently </a:t>
            </a:r>
            <a:r>
              <a:rPr lang="en-US" dirty="0" smtClean="0"/>
              <a:t>reviewing and moving </a:t>
            </a:r>
            <a:r>
              <a:rPr lang="en-US" dirty="0"/>
              <a:t>ahead with hiring activity and starting internal </a:t>
            </a:r>
            <a:r>
              <a:rPr lang="en-US" dirty="0" smtClean="0"/>
              <a:t>processes. Expect completion end of calendar year 2018.</a:t>
            </a:r>
            <a:endParaRPr lang="en-US" dirty="0"/>
          </a:p>
          <a:p>
            <a:r>
              <a:rPr lang="en-US" dirty="0"/>
              <a:t>Reviewing detailed data from available surveys to get market specifics as close to customer level as </a:t>
            </a:r>
            <a:r>
              <a:rPr lang="en-US" dirty="0" smtClean="0"/>
              <a:t>possible.</a:t>
            </a:r>
            <a:endParaRPr lang="en-US" dirty="0"/>
          </a:p>
          <a:p>
            <a:r>
              <a:rPr lang="en-US" dirty="0" smtClean="0"/>
              <a:t>Started </a:t>
            </a:r>
            <a:r>
              <a:rPr lang="en-US" dirty="0"/>
              <a:t>internal </a:t>
            </a:r>
            <a:r>
              <a:rPr lang="en-US" dirty="0" smtClean="0"/>
              <a:t>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714500"/>
            <a:ext cx="7924800" cy="1989667"/>
          </a:xfrm>
        </p:spPr>
        <p:txBody>
          <a:bodyPr/>
          <a:lstStyle/>
          <a:p>
            <a:r>
              <a:rPr lang="en-US" sz="5400" dirty="0" smtClean="0"/>
              <a:t>End Use Forecasting  at BPA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3081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 Load Forecast – 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Load Forecasting and Analysis (KSL) is responsible for </a:t>
            </a:r>
            <a:r>
              <a:rPr lang="en-US" sz="2200" dirty="0" smtClean="0"/>
              <a:t>producing agency </a:t>
            </a:r>
            <a:r>
              <a:rPr lang="en-US" sz="2200" dirty="0"/>
              <a:t>load </a:t>
            </a:r>
            <a:r>
              <a:rPr lang="en-US" sz="2200" dirty="0" smtClean="0"/>
              <a:t>forecasts and </a:t>
            </a:r>
            <a:r>
              <a:rPr lang="en-US" sz="2200" dirty="0"/>
              <a:t>associated analysis.</a:t>
            </a:r>
          </a:p>
          <a:p>
            <a:pPr lvl="1"/>
            <a:r>
              <a:rPr lang="en-US" sz="2200" dirty="0" smtClean="0"/>
              <a:t>Providing </a:t>
            </a:r>
            <a:r>
              <a:rPr lang="en-US" sz="2200" dirty="0"/>
              <a:t>over 1000 energy/peak forecasts (annually)</a:t>
            </a:r>
          </a:p>
          <a:p>
            <a:pPr lvl="1"/>
            <a:r>
              <a:rPr lang="en-US" sz="2200" dirty="0" smtClean="0"/>
              <a:t>Providing a single set of </a:t>
            </a:r>
            <a:r>
              <a:rPr lang="en-US" sz="2200" dirty="0"/>
              <a:t>forecasts that are the backbone for </a:t>
            </a:r>
            <a:r>
              <a:rPr lang="en-US" sz="2200" dirty="0" smtClean="0"/>
              <a:t>consistent transmission </a:t>
            </a:r>
            <a:r>
              <a:rPr lang="en-US" sz="2200" dirty="0"/>
              <a:t>and power infrastructure </a:t>
            </a:r>
            <a:r>
              <a:rPr lang="en-US" sz="2200" dirty="0" smtClean="0"/>
              <a:t>planning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/>
              <a:t>rate </a:t>
            </a:r>
            <a:r>
              <a:rPr lang="en-US" sz="2200" dirty="0" smtClean="0"/>
              <a:t>cases.</a:t>
            </a:r>
            <a:endParaRPr lang="en-US" sz="2200" dirty="0"/>
          </a:p>
          <a:p>
            <a:pPr lvl="1"/>
            <a:r>
              <a:rPr lang="en-US" sz="2200" dirty="0" smtClean="0"/>
              <a:t>Forecasts lack transparency to effectively communicate energy efficiency (EE) impacts included in the forecasts. Models use historical meter reads (already including EE impacts) as an input.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 Load Forecast – Future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09700"/>
            <a:ext cx="9875520" cy="39370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Goal: </a:t>
            </a:r>
          </a:p>
          <a:p>
            <a:pPr lvl="0"/>
            <a:r>
              <a:rPr lang="en-US" dirty="0" smtClean="0"/>
              <a:t>An </a:t>
            </a:r>
            <a:r>
              <a:rPr lang="en-US" dirty="0"/>
              <a:t>update to the load forecasting process and systems </a:t>
            </a:r>
            <a:r>
              <a:rPr lang="en-US" dirty="0" smtClean="0"/>
              <a:t>to </a:t>
            </a:r>
            <a:r>
              <a:rPr lang="en-US" dirty="0"/>
              <a:t>allow BPA to </a:t>
            </a:r>
            <a:r>
              <a:rPr lang="en-US" dirty="0" smtClean="0"/>
              <a:t>be transparent and identify </a:t>
            </a:r>
            <a:r>
              <a:rPr lang="en-US" dirty="0"/>
              <a:t>the amount of EE and other DSM activities that are in the load </a:t>
            </a:r>
            <a:r>
              <a:rPr lang="en-US" dirty="0" smtClean="0"/>
              <a:t>forecast</a:t>
            </a:r>
            <a:endParaRPr lang="en-US" dirty="0"/>
          </a:p>
          <a:p>
            <a:pPr lvl="0"/>
            <a:r>
              <a:rPr lang="en-US" dirty="0"/>
              <a:t>This would then allow BPA to determine how much additional EE could be used to meet the BPA needs identified in the Needs Assessment</a:t>
            </a:r>
          </a:p>
          <a:p>
            <a:pPr lvl="0"/>
            <a:r>
              <a:rPr lang="en-US" dirty="0"/>
              <a:t>This process update is consistent with an Action Plan item for the 7</a:t>
            </a:r>
            <a:r>
              <a:rPr lang="en-US" baseline="30000" dirty="0"/>
              <a:t>th</a:t>
            </a:r>
            <a:r>
              <a:rPr lang="en-US" dirty="0"/>
              <a:t> Power Plan 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2640" y="5347229"/>
            <a:ext cx="815340" cy="304800"/>
          </a:xfrm>
        </p:spPr>
        <p:txBody>
          <a:bodyPr/>
          <a:lstStyle/>
          <a:p>
            <a:pPr>
              <a:defRPr/>
            </a:pPr>
            <a:fld id="{2EE12808-B71B-4BA2-AFD0-42AAED1FA85A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48300"/>
            <a:ext cx="19812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7109"/>
      </p:ext>
    </p:extLst>
  </p:cSld>
  <p:clrMapOvr>
    <a:masterClrMapping/>
  </p:clrMapOvr>
</p:sld>
</file>

<file path=ppt/theme/theme1.xml><?xml version="1.0" encoding="utf-8"?>
<a:theme xmlns:a="http://schemas.openxmlformats.org/drawingml/2006/main" name="QuarterlyPowerManagementCommitteeMtg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780270524B6C48806F0099D2824756" ma:contentTypeVersion="1" ma:contentTypeDescription="Create a new document." ma:contentTypeScope="" ma:versionID="22a0b241215b6490482536d666504afb">
  <xsd:schema xmlns:xsd="http://www.w3.org/2001/XMLSchema" xmlns:xs="http://www.w3.org/2001/XMLSchema" xmlns:p="http://schemas.microsoft.com/office/2006/metadata/properties" xmlns:ns2="4abcc61e-1b4a-4fb3-be09-f066c0fa9cdd" targetNamespace="http://schemas.microsoft.com/office/2006/metadata/properties" ma:root="true" ma:fieldsID="3c4aa6b23684aeb9dbe84a8760954817" ns2:_="">
    <xsd:import namespace="4abcc61e-1b4a-4fb3-be09-f066c0fa9cdd"/>
    <xsd:element name="properties">
      <xsd:complexType>
        <xsd:sequence>
          <xsd:element name="documentManagement">
            <xsd:complexType>
              <xsd:all>
                <xsd:element ref="ns2:Meeting_x0020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cc61e-1b4a-4fb3-be09-f066c0fa9cdd" elementFormDefault="qualified">
    <xsd:import namespace="http://schemas.microsoft.com/office/2006/documentManagement/types"/>
    <xsd:import namespace="http://schemas.microsoft.com/office/infopath/2007/PartnerControls"/>
    <xsd:element name="Meeting_x0020_Group" ma:index="8" nillable="true" ma:displayName="Meeting Group" ma:internalName="Meeting_x0020_Group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Group xmlns="4abcc61e-1b4a-4fb3-be09-f066c0fa9cdd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7D9DB4-7C64-4EEE-9F7D-633506A94910}"/>
</file>

<file path=customXml/itemProps2.xml><?xml version="1.0" encoding="utf-8"?>
<ds:datastoreItem xmlns:ds="http://schemas.openxmlformats.org/officeDocument/2006/customXml" ds:itemID="{4F9F9AD5-4140-495F-9BA2-089C310CBD08}"/>
</file>

<file path=customXml/itemProps3.xml><?xml version="1.0" encoding="utf-8"?>
<ds:datastoreItem xmlns:ds="http://schemas.openxmlformats.org/officeDocument/2006/customXml" ds:itemID="{426111F6-3250-44CD-BEF6-159CEEAF1010}"/>
</file>

<file path=customXml/itemProps4.xml><?xml version="1.0" encoding="utf-8"?>
<ds:datastoreItem xmlns:ds="http://schemas.openxmlformats.org/officeDocument/2006/customXml" ds:itemID="{311741C5-CD20-40F5-BE15-905404208D5E}"/>
</file>

<file path=docProps/app.xml><?xml version="1.0" encoding="utf-8"?>
<Properties xmlns="http://schemas.openxmlformats.org/officeDocument/2006/extended-properties" xmlns:vt="http://schemas.openxmlformats.org/officeDocument/2006/docPropsVTypes">
  <Template>QuarterlyPowerManagementCommitteeMtgTemplate</Template>
  <TotalTime>2356</TotalTime>
  <Words>2121</Words>
  <Application>Microsoft Office PowerPoint</Application>
  <PresentationFormat>Custom</PresentationFormat>
  <Paragraphs>538</Paragraphs>
  <Slides>39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QuarterlyPowerManagementCommitteeMtgTemplate</vt:lpstr>
      <vt:lpstr>End-Use Load Forecasting Workshop</vt:lpstr>
      <vt:lpstr>PowerPoint Presentation</vt:lpstr>
      <vt:lpstr>Background</vt:lpstr>
      <vt:lpstr>Project Scope</vt:lpstr>
      <vt:lpstr>Resource Program Planning Process</vt:lpstr>
      <vt:lpstr>End Use Forecasting Project Status</vt:lpstr>
      <vt:lpstr>End Use Forecasting  at BPA</vt:lpstr>
      <vt:lpstr>BPA Load Forecast – Current State</vt:lpstr>
      <vt:lpstr>End Use Load Forecast – Future State</vt:lpstr>
      <vt:lpstr>Why Statistically Adjusted End-Use</vt:lpstr>
      <vt:lpstr>SAE Primer – Modeling Concepts</vt:lpstr>
      <vt:lpstr>SAE modeling additions</vt:lpstr>
      <vt:lpstr>SAE End-Use Method at BPA</vt:lpstr>
      <vt:lpstr>BPA SAE Forecasting Method</vt:lpstr>
      <vt:lpstr>End Use Load Forecast Framework</vt:lpstr>
      <vt:lpstr>SAE End-Use Framework </vt:lpstr>
      <vt:lpstr>Creating Independent Variable Sets</vt:lpstr>
      <vt:lpstr>Shape indexes to months</vt:lpstr>
      <vt:lpstr>Economics Determine the future</vt:lpstr>
      <vt:lpstr>Weighting Independent Variables by class</vt:lpstr>
      <vt:lpstr>Apply Weather Variables to Index</vt:lpstr>
      <vt:lpstr>Index used in Econometric Specification</vt:lpstr>
      <vt:lpstr>Benefits of this framework</vt:lpstr>
      <vt:lpstr>Data Sources Being Considered</vt:lpstr>
      <vt:lpstr>Saturations</vt:lpstr>
      <vt:lpstr>End-Use Efficiencies</vt:lpstr>
      <vt:lpstr>Unit Energy Consumption (UEC)</vt:lpstr>
      <vt:lpstr>Utility Scalers, HDD, and CDD Data</vt:lpstr>
      <vt:lpstr>Monthly Shaping Factors</vt:lpstr>
      <vt:lpstr>Economic Drivers</vt:lpstr>
      <vt:lpstr>End Use Load Forecast Scope of Work</vt:lpstr>
      <vt:lpstr>Scope Adjustment</vt:lpstr>
      <vt:lpstr>Scope Specifics</vt:lpstr>
      <vt:lpstr>What’s next</vt:lpstr>
      <vt:lpstr>Original Timeline</vt:lpstr>
      <vt:lpstr>Current Timeline</vt:lpstr>
      <vt:lpstr>Remaining Steps</vt:lpstr>
      <vt:lpstr>SAE Targeted Utility Engagement</vt:lpstr>
      <vt:lpstr>Questions</vt:lpstr>
    </vt:vector>
  </TitlesOfParts>
  <Company>Bonneville Power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BPA User</dc:creator>
  <cp:lastModifiedBy>BPA User</cp:lastModifiedBy>
  <cp:revision>320</cp:revision>
  <cp:lastPrinted>2017-05-31T23:35:05Z</cp:lastPrinted>
  <dcterms:created xsi:type="dcterms:W3CDTF">2015-04-09T13:43:38Z</dcterms:created>
  <dcterms:modified xsi:type="dcterms:W3CDTF">2017-06-02T14:25:51Z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mple">
    <vt:lpwstr>http://internal.bpa.gov/Agency/Template%20images/Blue-LessInk.jpg, </vt:lpwstr>
  </property>
  <property fmtid="{D5CDD505-2E9C-101B-9397-08002B2CF9AE}" pid="3" name="ContentType">
    <vt:lpwstr>Document</vt:lpwstr>
  </property>
  <property fmtid="{D5CDD505-2E9C-101B-9397-08002B2CF9AE}" pid="4" name="|">
    <vt:lpwstr>Band of Color (less ink)</vt:lpwstr>
  </property>
  <property fmtid="{D5CDD505-2E9C-101B-9397-08002B2CF9AE}" pid="5" name="ContentTypeId">
    <vt:lpwstr>0x01010013780270524B6C48806F0099D2824756</vt:lpwstr>
  </property>
  <property fmtid="{D5CDD505-2E9C-101B-9397-08002B2CF9AE}" pid="6" name="Order">
    <vt:r8>800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TemplateUrl">
    <vt:lpwstr/>
  </property>
</Properties>
</file>