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647" r:id="rId5"/>
    <p:sldId id="648" r:id="rId6"/>
    <p:sldId id="659" r:id="rId7"/>
    <p:sldId id="662" r:id="rId8"/>
    <p:sldId id="667" r:id="rId9"/>
    <p:sldId id="663" r:id="rId10"/>
    <p:sldId id="664" r:id="rId11"/>
    <p:sldId id="666" r:id="rId12"/>
    <p:sldId id="660" r:id="rId13"/>
    <p:sldId id="661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ymonds,Mark C (BPA) - B-3" initials="SC(-B" lastIdx="4" clrIdx="0">
    <p:extLst>
      <p:ext uri="{19B8F6BF-5375-455C-9EA6-DF929625EA0E}">
        <p15:presenceInfo xmlns:p15="http://schemas.microsoft.com/office/powerpoint/2012/main" userId="S-1-5-21-2009805145-1601463483-1839490880-97081" providerId="AD"/>
      </p:ext>
    </p:extLst>
  </p:cmAuthor>
  <p:cmAuthor id="2" name="Bentz,Roger E (BPA) - B-3" initials="BE(-B" lastIdx="5" clrIdx="1">
    <p:extLst>
      <p:ext uri="{19B8F6BF-5375-455C-9EA6-DF929625EA0E}">
        <p15:presenceInfo xmlns:p15="http://schemas.microsoft.com/office/powerpoint/2012/main" userId="S-1-5-21-2009805145-1601463483-1839490880-1824" providerId="AD"/>
      </p:ext>
    </p:extLst>
  </p:cmAuthor>
  <p:cmAuthor id="10" name="Rasa Keanini" initials="RK" lastIdx="4" clrIdx="2">
    <p:extLst>
      <p:ext uri="{19B8F6BF-5375-455C-9EA6-DF929625EA0E}">
        <p15:presenceInfo xmlns:p15="http://schemas.microsoft.com/office/powerpoint/2012/main" userId="Rasa Keanini" providerId="None"/>
      </p:ext>
    </p:extLst>
  </p:cmAuthor>
  <p:cmAuthor id="11" name="John Nguyen" initials="JN" lastIdx="1" clrIdx="3">
    <p:extLst>
      <p:ext uri="{19B8F6BF-5375-455C-9EA6-DF929625EA0E}">
        <p15:presenceInfo xmlns:p15="http://schemas.microsoft.com/office/powerpoint/2012/main" userId="John Nguyen" providerId="None"/>
      </p:ext>
    </p:extLst>
  </p:cmAuthor>
  <p:cmAuthor id="12" name="Nguyen,John G (BPA) - B-3" initials="NG(-B" lastIdx="1" clrIdx="4">
    <p:extLst>
      <p:ext uri="{19B8F6BF-5375-455C-9EA6-DF929625EA0E}">
        <p15:presenceInfo xmlns:p15="http://schemas.microsoft.com/office/powerpoint/2012/main" userId="S-1-5-21-2009805145-1601463483-1839490880-1933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00"/>
    <a:srgbClr val="A50021"/>
    <a:srgbClr val="CC0066"/>
    <a:srgbClr val="FF0066"/>
    <a:srgbClr val="CCECFF"/>
    <a:srgbClr val="008000"/>
    <a:srgbClr val="6666FF"/>
    <a:srgbClr val="0066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219" autoAdjust="0"/>
    <p:restoredTop sz="91327" autoAdjust="0"/>
  </p:normalViewPr>
  <p:slideViewPr>
    <p:cSldViewPr snapToGrid="0">
      <p:cViewPr varScale="1">
        <p:scale>
          <a:sx n="80" d="100"/>
          <a:sy n="80" d="100"/>
        </p:scale>
        <p:origin x="1277" y="10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5C4B7E8-FCD1-4B77-8EF9-FFBF558CC33D}" type="datetimeFigureOut">
              <a:rPr lang="en-US" smtClean="0"/>
              <a:t>10/5/2022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5D19C85-5045-46E2-9ADF-CFD2FF9D2F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417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 afternoon everyone.  This</a:t>
            </a:r>
            <a:r>
              <a:rPr lang="en-US" baseline="0" dirty="0" smtClean="0"/>
              <a:t> is John Nguyen and I will be presenting the </a:t>
            </a:r>
            <a:r>
              <a:rPr lang="en-US" dirty="0" smtClean="0"/>
              <a:t>Grid Mod Portfolio Close Out Plan.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19C85-5045-46E2-9ADF-CFD2FF9D2F4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31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agenda is as follows.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19C85-5045-46E2-9ADF-CFD2FF9D2F4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289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19C85-5045-46E2-9ADF-CFD2FF9D2F4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312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19C85-5045-46E2-9ADF-CFD2FF9D2F4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389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19C85-5045-46E2-9ADF-CFD2FF9D2F4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585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19C85-5045-46E2-9ADF-CFD2FF9D2F4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35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BPA to discuss some questions that have come up about outage notification and what an isolated unit is considered.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Bill and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Tim: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recent EWEB issues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Generator Outage Schedules are updated and/or reconciled with CDE schedules in the CAISO outage management system.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https://www.bpa.gov/-/media/Aep/transmission/outage-coordination/bpa-outage-policy.pdf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19C85-5045-46E2-9ADF-CFD2FF9D2F4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874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19C85-5045-46E2-9ADF-CFD2FF9D2F4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004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79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064001"/>
            <a:ext cx="10363200" cy="1187849"/>
          </a:xfrm>
        </p:spPr>
        <p:txBody>
          <a:bodyPr>
            <a:normAutofit/>
          </a:bodyPr>
          <a:lstStyle>
            <a:lvl1pPr algn="ctr">
              <a:defRPr sz="463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461000"/>
            <a:ext cx="8534400" cy="11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504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8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6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1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5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9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3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10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3810000"/>
            <a:ext cx="12192000" cy="71555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66" tIns="32683" rIns="65366" bIns="32683" rtlCol="0" anchor="ctr"/>
          <a:lstStyle/>
          <a:p>
            <a:pPr algn="ctr"/>
            <a:endParaRPr lang="en-US" sz="1467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500" y="5969001"/>
            <a:ext cx="933265" cy="62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509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336" y="5999676"/>
            <a:ext cx="933265" cy="6285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D3E6E0-1D68-4746-BCCA-D42DF658ED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10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A51ADFC-94C0-7D43-A0E9-9FBF78A36156}"/>
              </a:ext>
            </a:extLst>
          </p:cNvPr>
          <p:cNvSpPr/>
          <p:nvPr userDrawn="1"/>
        </p:nvSpPr>
        <p:spPr>
          <a:xfrm>
            <a:off x="0" y="3810000"/>
            <a:ext cx="12192000" cy="71555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66" tIns="32683" rIns="65366" bIns="32683" rtlCol="0" anchor="ctr"/>
          <a:lstStyle/>
          <a:p>
            <a:pPr algn="ctr"/>
            <a:endParaRPr lang="en-US" sz="1467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3E25F51-0A5B-8946-9FC3-0A4896CD5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4064001"/>
            <a:ext cx="10363200" cy="1187849"/>
          </a:xfrm>
        </p:spPr>
        <p:txBody>
          <a:bodyPr>
            <a:normAutofit/>
          </a:bodyPr>
          <a:lstStyle>
            <a:lvl1pPr algn="ctr">
              <a:defRPr sz="4633">
                <a:solidFill>
                  <a:srgbClr val="0079C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BCD781D3-EC2D-2744-A0D2-3607F77791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5461000"/>
            <a:ext cx="8534400" cy="11430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9C1"/>
                </a:solidFill>
              </a:defRPr>
            </a:lvl1pPr>
            <a:lvl2pPr marL="504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8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6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1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5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9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3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4652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rgbClr val="0079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914400" y="2438402"/>
            <a:ext cx="10363200" cy="1470025"/>
          </a:xfrm>
        </p:spPr>
        <p:txBody>
          <a:bodyPr>
            <a:normAutofit/>
          </a:bodyPr>
          <a:lstStyle>
            <a:lvl1pPr algn="ctr">
              <a:defRPr sz="401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828800" y="41148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57">
                <a:solidFill>
                  <a:schemeClr val="bg1"/>
                </a:solidFill>
              </a:defRPr>
            </a:lvl1pPr>
            <a:lvl2pPr marL="504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8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6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1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5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9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3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51598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499945"/>
            <a:ext cx="12192000" cy="71555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66" tIns="32683" rIns="65366" bIns="32683" rtlCol="0" anchor="ctr"/>
          <a:lstStyle/>
          <a:p>
            <a:pPr algn="ctr"/>
            <a:endParaRPr lang="en-US" sz="1467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336" y="6000801"/>
            <a:ext cx="933265" cy="62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8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99945"/>
            <a:ext cx="12192000" cy="814505"/>
          </a:xfrm>
          <a:prstGeom prst="rect">
            <a:avLst/>
          </a:prstGeom>
          <a:solidFill>
            <a:srgbClr val="0079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35" tIns="50418" rIns="100835" bIns="50418" rtlCol="0" anchor="ctr"/>
          <a:lstStyle/>
          <a:p>
            <a:pPr algn="ctr"/>
            <a:endParaRPr lang="en-US" sz="1467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99453"/>
            <a:ext cx="10972800" cy="685800"/>
          </a:xfrm>
        </p:spPr>
        <p:txBody>
          <a:bodyPr>
            <a:noAutofit/>
          </a:bodyPr>
          <a:lstStyle>
            <a:lvl1pPr algn="l">
              <a:defRPr sz="347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79C1"/>
                </a:solidFill>
              </a:defRPr>
            </a:lvl1pPr>
            <a:lvl2pPr>
              <a:defRPr>
                <a:solidFill>
                  <a:srgbClr val="0079C1"/>
                </a:solidFill>
              </a:defRPr>
            </a:lvl2pPr>
            <a:lvl3pPr>
              <a:defRPr>
                <a:solidFill>
                  <a:srgbClr val="0079C1"/>
                </a:solidFill>
              </a:defRPr>
            </a:lvl3pPr>
            <a:lvl4pPr>
              <a:defRPr>
                <a:solidFill>
                  <a:srgbClr val="0079C1"/>
                </a:solidFill>
              </a:defRPr>
            </a:lvl4pPr>
            <a:lvl5pPr>
              <a:defRPr>
                <a:solidFill>
                  <a:srgbClr val="0079C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2"/>
            <a:ext cx="7416800" cy="365125"/>
          </a:xfrm>
          <a:prstGeom prst="rect">
            <a:avLst/>
          </a:prstGeom>
        </p:spPr>
        <p:txBody>
          <a:bodyPr vert="horz" lIns="130606" tIns="65303" rIns="130606" bIns="65303" rtlCol="0" anchor="ctr"/>
          <a:lstStyle>
            <a:lvl1pPr algn="ctr">
              <a:defRPr sz="1081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364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99945"/>
            <a:ext cx="12192000" cy="814505"/>
          </a:xfrm>
          <a:prstGeom prst="rect">
            <a:avLst/>
          </a:prstGeom>
          <a:solidFill>
            <a:srgbClr val="0079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35" tIns="50418" rIns="100835" bIns="50418" rtlCol="0" anchor="ctr"/>
          <a:lstStyle/>
          <a:p>
            <a:pPr algn="ctr"/>
            <a:endParaRPr lang="en-US" sz="1467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99453"/>
            <a:ext cx="10972800" cy="685800"/>
          </a:xfrm>
        </p:spPr>
        <p:txBody>
          <a:bodyPr>
            <a:noAutofit/>
          </a:bodyPr>
          <a:lstStyle>
            <a:lvl1pPr algn="l">
              <a:defRPr sz="347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79C1"/>
                </a:solidFill>
              </a:defRPr>
            </a:lvl1pPr>
            <a:lvl2pPr>
              <a:defRPr>
                <a:solidFill>
                  <a:srgbClr val="0079C1"/>
                </a:solidFill>
              </a:defRPr>
            </a:lvl2pPr>
            <a:lvl3pPr>
              <a:defRPr>
                <a:solidFill>
                  <a:srgbClr val="0079C1"/>
                </a:solidFill>
              </a:defRPr>
            </a:lvl3pPr>
            <a:lvl4pPr>
              <a:defRPr>
                <a:solidFill>
                  <a:srgbClr val="0079C1"/>
                </a:solidFill>
              </a:defRPr>
            </a:lvl4pPr>
            <a:lvl5pPr>
              <a:defRPr>
                <a:solidFill>
                  <a:srgbClr val="0079C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2"/>
            <a:ext cx="7416800" cy="365125"/>
          </a:xfrm>
          <a:prstGeom prst="rect">
            <a:avLst/>
          </a:prstGeom>
        </p:spPr>
        <p:txBody>
          <a:bodyPr vert="horz" lIns="130606" tIns="65303" rIns="130606" bIns="65303" rtlCol="0" anchor="ctr"/>
          <a:lstStyle>
            <a:lvl1pPr algn="ctr">
              <a:defRPr sz="1081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D5A3EC-B2B2-F94A-9415-35A8182919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105" y="487103"/>
            <a:ext cx="2747895" cy="82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15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2"/>
            <a:ext cx="7416800" cy="365125"/>
          </a:xfrm>
          <a:prstGeom prst="rect">
            <a:avLst/>
          </a:prstGeom>
        </p:spPr>
        <p:txBody>
          <a:bodyPr vert="horz" lIns="130606" tIns="65303" rIns="130606" bIns="65303" rtlCol="0" anchor="ctr"/>
          <a:lstStyle>
            <a:lvl1pPr algn="ctr">
              <a:defRPr sz="1081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09600" y="731772"/>
            <a:ext cx="10972800" cy="944629"/>
          </a:xfrm>
          <a:prstGeom prst="rect">
            <a:avLst/>
          </a:prstGeom>
        </p:spPr>
        <p:txBody>
          <a:bodyPr vert="horz" lIns="130606" tIns="65303" rIns="130606" bIns="65303" rtlCol="0" anchor="ctr">
            <a:normAutofit/>
          </a:bodyPr>
          <a:lstStyle>
            <a:lvl1pPr>
              <a:defRPr sz="4015" baseline="0">
                <a:solidFill>
                  <a:srgbClr val="0079C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609600" y="1805926"/>
            <a:ext cx="10972800" cy="4114511"/>
          </a:xfrm>
          <a:prstGeom prst="rect">
            <a:avLst/>
          </a:prstGeom>
        </p:spPr>
        <p:txBody>
          <a:bodyPr vert="horz" lIns="130606" tIns="65303" rIns="130606" bIns="65303" rtlCol="0">
            <a:normAutofit/>
          </a:bodyPr>
          <a:lstStyle>
            <a:lvl1pPr>
              <a:defRPr>
                <a:solidFill>
                  <a:srgbClr val="0079C1"/>
                </a:solidFill>
              </a:defRPr>
            </a:lvl1pPr>
            <a:lvl2pPr>
              <a:defRPr>
                <a:solidFill>
                  <a:srgbClr val="0079C1"/>
                </a:solidFill>
              </a:defRPr>
            </a:lvl2pPr>
            <a:lvl3pPr>
              <a:defRPr>
                <a:solidFill>
                  <a:srgbClr val="0079C1"/>
                </a:solidFill>
              </a:defRPr>
            </a:lvl3pPr>
            <a:lvl4pPr>
              <a:defRPr>
                <a:solidFill>
                  <a:srgbClr val="0079C1"/>
                </a:solidFill>
              </a:defRPr>
            </a:lvl4pPr>
            <a:lvl5pPr>
              <a:defRPr>
                <a:solidFill>
                  <a:srgbClr val="0079C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5159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A8ACC3-82A4-E448-8D9B-88D4A4F31B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105" y="823765"/>
            <a:ext cx="2747895" cy="82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827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9C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821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07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944316"/>
            <a:ext cx="10972800" cy="591431"/>
          </a:xfrm>
          <a:prstGeom prst="rect">
            <a:avLst/>
          </a:prstGeom>
        </p:spPr>
        <p:txBody>
          <a:bodyPr vert="horz" lIns="130606" tIns="65303" rIns="130606" bIns="65303" rtlCol="0" anchor="ctr">
            <a:norm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05926"/>
            <a:ext cx="10972800" cy="4114511"/>
          </a:xfrm>
          <a:prstGeom prst="rect">
            <a:avLst/>
          </a:prstGeom>
        </p:spPr>
        <p:txBody>
          <a:bodyPr vert="horz" lIns="130606" tIns="65303" rIns="130606" bIns="65303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2"/>
            <a:ext cx="7416800" cy="365125"/>
          </a:xfrm>
          <a:prstGeom prst="rect">
            <a:avLst/>
          </a:prstGeom>
        </p:spPr>
        <p:txBody>
          <a:bodyPr vert="horz" lIns="130606" tIns="65303" rIns="130606" bIns="65303" rtlCol="0" anchor="ctr"/>
          <a:lstStyle>
            <a:lvl1pPr algn="ctr">
              <a:defRPr sz="1081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30606" tIns="65303" rIns="130606" bIns="65303" rtlCol="0" anchor="ctr"/>
          <a:lstStyle>
            <a:lvl1pPr algn="r">
              <a:defRPr sz="1081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169218"/>
            <a:ext cx="12192000" cy="220534"/>
          </a:xfrm>
          <a:prstGeom prst="rect">
            <a:avLst/>
          </a:prstGeom>
          <a:noFill/>
        </p:spPr>
        <p:txBody>
          <a:bodyPr wrap="square" lIns="65366" tIns="32683" rIns="65366" bIns="32683" rtlCol="0">
            <a:spAutoFit/>
          </a:bodyPr>
          <a:lstStyle/>
          <a:p>
            <a:pPr marL="0" marR="0" indent="0" algn="ctr" defTabSz="10084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4" spc="2073" dirty="0"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004" spc="2073" baseline="0" dirty="0"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004" spc="207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041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80" r:id="rId8"/>
  </p:sldLayoutIdLst>
  <p:hf sldNum="0" hdr="0" ftr="0" dt="0"/>
  <p:txStyles>
    <p:titleStyle>
      <a:lvl1pPr algn="l" defTabSz="1008405" rtl="0" eaLnBrk="1" latinLnBrk="0" hangingPunct="1">
        <a:spcBef>
          <a:spcPct val="0"/>
        </a:spcBef>
        <a:buNone/>
        <a:defRPr sz="4401" b="1" kern="1200">
          <a:solidFill>
            <a:srgbClr val="0079C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78153" indent="-378153" algn="l" defTabSz="1008405" rtl="0" eaLnBrk="1" latinLnBrk="0" hangingPunct="1">
        <a:spcBef>
          <a:spcPct val="20000"/>
        </a:spcBef>
        <a:buFont typeface="Arial" pitchFamily="34" charset="0"/>
        <a:buChar char="•"/>
        <a:defRPr sz="3088" kern="1200">
          <a:solidFill>
            <a:srgbClr val="0079C1"/>
          </a:solidFill>
          <a:latin typeface="Arial" pitchFamily="34" charset="0"/>
          <a:ea typeface="+mn-ea"/>
          <a:cs typeface="Arial" pitchFamily="34" charset="0"/>
        </a:defRPr>
      </a:lvl1pPr>
      <a:lvl2pPr marL="819329" indent="-315126" algn="l" defTabSz="1008405" rtl="0" eaLnBrk="1" latinLnBrk="0" hangingPunct="1">
        <a:spcBef>
          <a:spcPct val="20000"/>
        </a:spcBef>
        <a:buFont typeface="Arial" pitchFamily="34" charset="0"/>
        <a:buChar char="–"/>
        <a:defRPr sz="2625" kern="1200">
          <a:solidFill>
            <a:srgbClr val="0079C1"/>
          </a:solidFill>
          <a:latin typeface="Arial" pitchFamily="34" charset="0"/>
          <a:ea typeface="+mn-ea"/>
          <a:cs typeface="Arial" pitchFamily="34" charset="0"/>
        </a:defRPr>
      </a:lvl2pPr>
      <a:lvl3pPr marL="1260507" indent="-252103" algn="l" defTabSz="1008405" rtl="0" eaLnBrk="1" latinLnBrk="0" hangingPunct="1">
        <a:spcBef>
          <a:spcPct val="20000"/>
        </a:spcBef>
        <a:buFont typeface="Arial" pitchFamily="34" charset="0"/>
        <a:buChar char="•"/>
        <a:defRPr sz="2240" kern="1200">
          <a:solidFill>
            <a:srgbClr val="0079C1"/>
          </a:solidFill>
          <a:latin typeface="Arial" pitchFamily="34" charset="0"/>
          <a:ea typeface="+mn-ea"/>
          <a:cs typeface="Arial" pitchFamily="34" charset="0"/>
        </a:defRPr>
      </a:lvl3pPr>
      <a:lvl4pPr marL="1764709" indent="-252103" algn="l" defTabSz="1008405" rtl="0" eaLnBrk="1" latinLnBrk="0" hangingPunct="1">
        <a:spcBef>
          <a:spcPct val="20000"/>
        </a:spcBef>
        <a:buFont typeface="Arial" pitchFamily="34" charset="0"/>
        <a:buChar char="–"/>
        <a:defRPr sz="2007" kern="1200">
          <a:solidFill>
            <a:srgbClr val="0079C1"/>
          </a:solidFill>
          <a:latin typeface="Arial" pitchFamily="34" charset="0"/>
          <a:ea typeface="+mn-ea"/>
          <a:cs typeface="Arial" pitchFamily="34" charset="0"/>
        </a:defRPr>
      </a:lvl4pPr>
      <a:lvl5pPr marL="2268912" indent="-252103" algn="l" defTabSz="1008405" rtl="0" eaLnBrk="1" latinLnBrk="0" hangingPunct="1">
        <a:spcBef>
          <a:spcPct val="20000"/>
        </a:spcBef>
        <a:buFont typeface="Arial" pitchFamily="34" charset="0"/>
        <a:buChar char="»"/>
        <a:defRPr sz="1776" kern="1200">
          <a:solidFill>
            <a:srgbClr val="0079C1"/>
          </a:solidFill>
          <a:latin typeface="Arial" pitchFamily="34" charset="0"/>
          <a:ea typeface="+mn-ea"/>
          <a:cs typeface="Arial" pitchFamily="34" charset="0"/>
        </a:defRPr>
      </a:lvl5pPr>
      <a:lvl6pPr marL="2773115" indent="-252103" algn="l" defTabSz="1008405" rtl="0" eaLnBrk="1" latinLnBrk="0" hangingPunct="1">
        <a:spcBef>
          <a:spcPct val="20000"/>
        </a:spcBef>
        <a:buFont typeface="Arial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6pPr>
      <a:lvl7pPr marL="3277317" indent="-252103" algn="l" defTabSz="1008405" rtl="0" eaLnBrk="1" latinLnBrk="0" hangingPunct="1">
        <a:spcBef>
          <a:spcPct val="20000"/>
        </a:spcBef>
        <a:buFont typeface="Arial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7pPr>
      <a:lvl8pPr marL="3781520" indent="-252103" algn="l" defTabSz="1008405" rtl="0" eaLnBrk="1" latinLnBrk="0" hangingPunct="1">
        <a:spcBef>
          <a:spcPct val="20000"/>
        </a:spcBef>
        <a:buFont typeface="Arial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8pPr>
      <a:lvl9pPr marL="4285722" indent="-252103" algn="l" defTabSz="1008405" rtl="0" eaLnBrk="1" latinLnBrk="0" hangingPunct="1">
        <a:spcBef>
          <a:spcPct val="20000"/>
        </a:spcBef>
        <a:buFont typeface="Arial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405" rtl="0" eaLnBrk="1" latinLnBrk="0" hangingPunct="1">
        <a:defRPr sz="2007" kern="1200">
          <a:solidFill>
            <a:schemeClr val="tx1"/>
          </a:solidFill>
          <a:latin typeface="+mn-lt"/>
          <a:ea typeface="+mn-ea"/>
          <a:cs typeface="+mn-cs"/>
        </a:defRPr>
      </a:lvl1pPr>
      <a:lvl2pPr marL="504202" algn="l" defTabSz="1008405" rtl="0" eaLnBrk="1" latinLnBrk="0" hangingPunct="1">
        <a:defRPr sz="2007" kern="1200">
          <a:solidFill>
            <a:schemeClr val="tx1"/>
          </a:solidFill>
          <a:latin typeface="+mn-lt"/>
          <a:ea typeface="+mn-ea"/>
          <a:cs typeface="+mn-cs"/>
        </a:defRPr>
      </a:lvl2pPr>
      <a:lvl3pPr marL="1008405" algn="l" defTabSz="1008405" rtl="0" eaLnBrk="1" latinLnBrk="0" hangingPunct="1">
        <a:defRPr sz="2007" kern="1200">
          <a:solidFill>
            <a:schemeClr val="tx1"/>
          </a:solidFill>
          <a:latin typeface="+mn-lt"/>
          <a:ea typeface="+mn-ea"/>
          <a:cs typeface="+mn-cs"/>
        </a:defRPr>
      </a:lvl3pPr>
      <a:lvl4pPr marL="1512607" algn="l" defTabSz="1008405" rtl="0" eaLnBrk="1" latinLnBrk="0" hangingPunct="1">
        <a:defRPr sz="2007" kern="1200">
          <a:solidFill>
            <a:schemeClr val="tx1"/>
          </a:solidFill>
          <a:latin typeface="+mn-lt"/>
          <a:ea typeface="+mn-ea"/>
          <a:cs typeface="+mn-cs"/>
        </a:defRPr>
      </a:lvl4pPr>
      <a:lvl5pPr marL="2016811" algn="l" defTabSz="1008405" rtl="0" eaLnBrk="1" latinLnBrk="0" hangingPunct="1">
        <a:defRPr sz="2007" kern="1200">
          <a:solidFill>
            <a:schemeClr val="tx1"/>
          </a:solidFill>
          <a:latin typeface="+mn-lt"/>
          <a:ea typeface="+mn-ea"/>
          <a:cs typeface="+mn-cs"/>
        </a:defRPr>
      </a:lvl5pPr>
      <a:lvl6pPr marL="2521014" algn="l" defTabSz="1008405" rtl="0" eaLnBrk="1" latinLnBrk="0" hangingPunct="1">
        <a:defRPr sz="2007" kern="1200">
          <a:solidFill>
            <a:schemeClr val="tx1"/>
          </a:solidFill>
          <a:latin typeface="+mn-lt"/>
          <a:ea typeface="+mn-ea"/>
          <a:cs typeface="+mn-cs"/>
        </a:defRPr>
      </a:lvl6pPr>
      <a:lvl7pPr marL="3025216" algn="l" defTabSz="1008405" rtl="0" eaLnBrk="1" latinLnBrk="0" hangingPunct="1">
        <a:defRPr sz="2007" kern="1200">
          <a:solidFill>
            <a:schemeClr val="tx1"/>
          </a:solidFill>
          <a:latin typeface="+mn-lt"/>
          <a:ea typeface="+mn-ea"/>
          <a:cs typeface="+mn-cs"/>
        </a:defRPr>
      </a:lvl7pPr>
      <a:lvl8pPr marL="3529419" algn="l" defTabSz="1008405" rtl="0" eaLnBrk="1" latinLnBrk="0" hangingPunct="1">
        <a:defRPr sz="2007" kern="1200">
          <a:solidFill>
            <a:schemeClr val="tx1"/>
          </a:solidFill>
          <a:latin typeface="+mn-lt"/>
          <a:ea typeface="+mn-ea"/>
          <a:cs typeface="+mn-cs"/>
        </a:defRPr>
      </a:lvl8pPr>
      <a:lvl9pPr marL="4033621" algn="l" defTabSz="1008405" rtl="0" eaLnBrk="1" latinLnBrk="0" hangingPunct="1">
        <a:defRPr sz="20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pa.gov/learn-and-participate/projects/energy-imbalance-marke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bpa.gov/-/media/Aep/projects/energy-imbalance-market/fs202011bpapreparesforpotentialchangesthatcouldenablejoiningwesternenergyimbalancemarket.pd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pa.gov/-/media/Aep/transmission/outage-coordination/bpa-outage-policy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gridmod@bpa.gov" TargetMode="External"/><Relationship Id="rId2" Type="http://schemas.openxmlformats.org/officeDocument/2006/relationships/hyperlink" Target="mailto:EESCSettlements@bpa.gov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bpaoutage@bpa.gov" TargetMode="External"/><Relationship Id="rId5" Type="http://schemas.openxmlformats.org/officeDocument/2006/relationships/hyperlink" Target="mailto:customerportal@bpa.gov" TargetMode="External"/><Relationship Id="rId4" Type="http://schemas.openxmlformats.org/officeDocument/2006/relationships/hyperlink" Target="mailto:mdm@bpa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EIM-S Informational Meeting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10.07.2022</a:t>
            </a:r>
          </a:p>
        </p:txBody>
      </p:sp>
    </p:spTree>
    <p:extLst>
      <p:ext uri="{BB962C8B-B14F-4D97-AF65-F5344CB8AC3E}">
        <p14:creationId xmlns:p14="http://schemas.microsoft.com/office/powerpoint/2010/main" val="5834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844" y="2307815"/>
            <a:ext cx="10972800" cy="41145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400" dirty="0" smtClean="0"/>
              <a:t>Closing Remarks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6730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Agenda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946171"/>
            <a:ext cx="10668000" cy="2603500"/>
          </a:xfrm>
        </p:spPr>
        <p:txBody>
          <a:bodyPr>
            <a:noAutofit/>
          </a:bodyPr>
          <a:lstStyle/>
          <a:p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3200" dirty="0"/>
              <a:t>Opening Remarks</a:t>
            </a:r>
          </a:p>
          <a:p>
            <a:r>
              <a:rPr lang="en-US" sz="3200" dirty="0"/>
              <a:t>EIM-S Schedule</a:t>
            </a:r>
          </a:p>
          <a:p>
            <a:r>
              <a:rPr lang="en-US" sz="3200" dirty="0"/>
              <a:t>FAQs (link) </a:t>
            </a:r>
          </a:p>
          <a:p>
            <a:r>
              <a:rPr lang="en-US" sz="3200" dirty="0"/>
              <a:t>Outage issues </a:t>
            </a:r>
          </a:p>
          <a:p>
            <a:r>
              <a:rPr lang="en-US" sz="3200" dirty="0"/>
              <a:t>Closing remarks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19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844" y="2307815"/>
            <a:ext cx="10972800" cy="41145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400" dirty="0" smtClean="0"/>
              <a:t>Opening Remarks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5685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844" y="2307815"/>
            <a:ext cx="10972800" cy="41145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400" dirty="0" smtClean="0"/>
              <a:t>EIM-S Schedule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4011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EIM-S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05926"/>
            <a:ext cx="10972800" cy="4889842"/>
          </a:xfrm>
        </p:spPr>
        <p:txBody>
          <a:bodyPr>
            <a:normAutofit/>
          </a:bodyPr>
          <a:lstStyle/>
          <a:p>
            <a:r>
              <a:rPr lang="en-US" dirty="0" smtClean="0"/>
              <a:t>BPA </a:t>
            </a:r>
            <a:r>
              <a:rPr lang="en-US" dirty="0"/>
              <a:t>and PCI </a:t>
            </a:r>
            <a:r>
              <a:rPr lang="en-US" dirty="0" smtClean="0"/>
              <a:t>are targeting </a:t>
            </a:r>
            <a:r>
              <a:rPr lang="en-US" dirty="0"/>
              <a:t>to </a:t>
            </a:r>
            <a:r>
              <a:rPr lang="en-US" dirty="0" smtClean="0"/>
              <a:t>publish August EIM </a:t>
            </a:r>
            <a:r>
              <a:rPr lang="en-US" dirty="0"/>
              <a:t>Services Bills and customer detailed data </a:t>
            </a:r>
            <a:r>
              <a:rPr lang="en-US" dirty="0" smtClean="0"/>
              <a:t>the week of October 17th</a:t>
            </a:r>
          </a:p>
          <a:p>
            <a:endParaRPr lang="en-US" dirty="0" smtClean="0"/>
          </a:p>
          <a:p>
            <a:r>
              <a:rPr lang="en-US" dirty="0" smtClean="0"/>
              <a:t>September EIM </a:t>
            </a:r>
            <a:r>
              <a:rPr lang="en-US" dirty="0"/>
              <a:t>Services bills </a:t>
            </a:r>
            <a:r>
              <a:rPr lang="en-US" dirty="0" smtClean="0"/>
              <a:t>and customer detailed data are targeted for early November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More schedule information planned for next customer informational meeting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0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594" y="1716549"/>
            <a:ext cx="10972800" cy="54938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u="sng" dirty="0" smtClean="0">
                <a:hlinkClick r:id="rId3"/>
              </a:rPr>
              <a:t>Energy </a:t>
            </a:r>
            <a:r>
              <a:rPr lang="en-US" sz="5400" u="sng" dirty="0">
                <a:hlinkClick r:id="rId3"/>
              </a:rPr>
              <a:t>Imbalance Market - Bonneville Power Administration (bpa.gov)</a:t>
            </a:r>
            <a:r>
              <a:rPr lang="en-US" sz="5400" dirty="0"/>
              <a:t> </a:t>
            </a:r>
            <a:endParaRPr lang="en-US" sz="5400" dirty="0" smtClean="0"/>
          </a:p>
          <a:p>
            <a:pPr marL="0" indent="0" algn="ctr">
              <a:buNone/>
            </a:pPr>
            <a:endParaRPr lang="en-US" sz="5400" dirty="0"/>
          </a:p>
          <a:p>
            <a:pPr marL="0" indent="0" algn="ctr">
              <a:buNone/>
            </a:pPr>
            <a:r>
              <a:rPr lang="en-US" sz="5400" u="sng" dirty="0">
                <a:hlinkClick r:id="rId4"/>
              </a:rPr>
              <a:t>FAQ</a:t>
            </a:r>
            <a:endParaRPr lang="en-US" sz="5400" u="sng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599453"/>
            <a:ext cx="10972800" cy="685800"/>
          </a:xfrm>
        </p:spPr>
        <p:txBody>
          <a:bodyPr/>
          <a:lstStyle/>
          <a:p>
            <a:r>
              <a:rPr lang="en-US" sz="3200" dirty="0" smtClean="0"/>
              <a:t>Frequently Asked Questions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8020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844" y="2307815"/>
            <a:ext cx="10972800" cy="41145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400" dirty="0" smtClean="0"/>
              <a:t>Outage Issues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5646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85253"/>
            <a:ext cx="10972800" cy="4114511"/>
          </a:xfrm>
        </p:spPr>
        <p:txBody>
          <a:bodyPr>
            <a:normAutofit/>
          </a:bodyPr>
          <a:lstStyle/>
          <a:p>
            <a:endParaRPr lang="en-US" sz="3600" dirty="0"/>
          </a:p>
          <a:p>
            <a:r>
              <a:rPr lang="en-US" sz="3600" dirty="0" smtClean="0"/>
              <a:t>Generation </a:t>
            </a:r>
            <a:r>
              <a:rPr lang="en-US" sz="3600" dirty="0"/>
              <a:t>outage scheduling best </a:t>
            </a:r>
            <a:r>
              <a:rPr lang="en-US" sz="3600" dirty="0" smtClean="0"/>
              <a:t>practices </a:t>
            </a:r>
          </a:p>
          <a:p>
            <a:r>
              <a:rPr lang="en-US" sz="3600" dirty="0" smtClean="0"/>
              <a:t>FAQs</a:t>
            </a:r>
          </a:p>
          <a:p>
            <a:r>
              <a:rPr lang="en-US" sz="3600" dirty="0">
                <a:hlinkClick r:id="rId3"/>
              </a:rPr>
              <a:t>Outage Coordination Policy</a:t>
            </a:r>
            <a:endParaRPr lang="en-US" sz="3600" dirty="0"/>
          </a:p>
          <a:p>
            <a:r>
              <a:rPr lang="en-US" sz="3600" dirty="0" smtClean="0"/>
              <a:t>Outage Coordination in Real Time</a:t>
            </a:r>
          </a:p>
          <a:p>
            <a:pPr marL="504203" lvl="1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13649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BPA Contacts for EIM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698500" y="1669848"/>
          <a:ext cx="10604500" cy="47981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38499">
                  <a:extLst>
                    <a:ext uri="{9D8B030D-6E8A-4147-A177-3AD203B41FA5}">
                      <a16:colId xmlns:a16="http://schemas.microsoft.com/office/drawing/2014/main" val="2754960132"/>
                    </a:ext>
                  </a:extLst>
                </a:gridCol>
                <a:gridCol w="4614200">
                  <a:extLst>
                    <a:ext uri="{9D8B030D-6E8A-4147-A177-3AD203B41FA5}">
                      <a16:colId xmlns:a16="http://schemas.microsoft.com/office/drawing/2014/main" val="3595988740"/>
                    </a:ext>
                  </a:extLst>
                </a:gridCol>
                <a:gridCol w="2751801">
                  <a:extLst>
                    <a:ext uri="{9D8B030D-6E8A-4147-A177-3AD203B41FA5}">
                      <a16:colId xmlns:a16="http://schemas.microsoft.com/office/drawing/2014/main" val="2385652641"/>
                    </a:ext>
                  </a:extLst>
                </a:gridCol>
              </a:tblGrid>
              <a:tr h="44187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Topic / Question Area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Email and Phone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Email (cc)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/>
                </a:tc>
                <a:extLst>
                  <a:ext uri="{0D108BD9-81ED-4DB2-BD59-A6C34878D82A}">
                    <a16:rowId xmlns:a16="http://schemas.microsoft.com/office/drawing/2014/main" val="1614751169"/>
                  </a:ext>
                </a:extLst>
              </a:tr>
              <a:tr h="6404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EIM Services Bill (EESC</a:t>
                      </a:r>
                      <a:r>
                        <a:rPr lang="en-US" sz="2000" dirty="0" smtClean="0">
                          <a:effectLst/>
                        </a:rPr>
                        <a:t>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5715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 smtClean="0">
                          <a:effectLst/>
                          <a:latin typeface="+mj-lt"/>
                          <a:hlinkClick r:id="rId2"/>
                        </a:rPr>
                        <a:t>EESCSettlements@bpa.gov</a:t>
                      </a:r>
                      <a:r>
                        <a:rPr lang="en-US" sz="2000" u="none" dirty="0" smtClean="0">
                          <a:effectLst/>
                          <a:latin typeface="+mj-lt"/>
                        </a:rPr>
                        <a:t> or </a:t>
                      </a:r>
                    </a:p>
                    <a:p>
                      <a:pPr marL="0" marR="0" lvl="0" indent="0" algn="ctr" defTabSz="130605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  <a:latin typeface="+mj-lt"/>
                        </a:rPr>
                        <a:t>503-230-EIM1</a:t>
                      </a:r>
                      <a:endParaRPr lang="en-US" sz="2000" dirty="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/>
                </a:tc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 smtClean="0">
                          <a:effectLst/>
                          <a:latin typeface="+mj-lt"/>
                          <a:hlinkClick r:id="rId3"/>
                        </a:rPr>
                        <a:t>gridmod@bpa.gov</a:t>
                      </a:r>
                      <a:endParaRPr lang="en-US" sz="2000" u="sng" dirty="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none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Power or Transmission Account Executive </a:t>
                      </a:r>
                      <a:endParaRPr lang="en-US" sz="2000" u="none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/>
                </a:tc>
                <a:extLst>
                  <a:ext uri="{0D108BD9-81ED-4DB2-BD59-A6C34878D82A}">
                    <a16:rowId xmlns:a16="http://schemas.microsoft.com/office/drawing/2014/main" val="2409035647"/>
                  </a:ext>
                </a:extLst>
              </a:tr>
              <a:tr h="6404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Customer Billing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57150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224156"/>
                  </a:ext>
                </a:extLst>
              </a:tr>
              <a:tr h="6404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Metering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571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30605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  <a:hlinkClick r:id="rId4"/>
                        </a:rPr>
                        <a:t>mdm@bpa.gov</a:t>
                      </a:r>
                      <a:endParaRPr lang="en-US" sz="20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7150" marR="5715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739364"/>
                  </a:ext>
                </a:extLst>
              </a:tr>
              <a:tr h="6404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Customer Portal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571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j-lt"/>
                          <a:hlinkClick r:id="rId5"/>
                        </a:rPr>
                        <a:t>customerportal@bpa.gov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1738560"/>
                  </a:ext>
                </a:extLst>
              </a:tr>
              <a:tr h="10515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BPA Outage </a:t>
                      </a:r>
                      <a:r>
                        <a:rPr lang="en-US" sz="2000" dirty="0" smtClean="0">
                          <a:effectLst/>
                        </a:rPr>
                        <a:t>Office</a:t>
                      </a:r>
                      <a:endParaRPr lang="en-US" sz="2000" dirty="0">
                        <a:effectLst/>
                      </a:endParaRPr>
                    </a:p>
                  </a:txBody>
                  <a:tcPr marL="152400" marR="571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 </a:t>
                      </a:r>
                      <a:r>
                        <a:rPr lang="en-US" sz="2000" dirty="0" smtClean="0">
                          <a:effectLst/>
                          <a:latin typeface="+mj-lt"/>
                        </a:rPr>
                        <a:t>Planned outages: </a:t>
                      </a:r>
                      <a:r>
                        <a:rPr lang="en-US" sz="2000" dirty="0" smtClean="0">
                          <a:effectLst/>
                          <a:latin typeface="+mj-lt"/>
                          <a:hlinkClick r:id="rId6"/>
                        </a:rPr>
                        <a:t>bpaoutage@bpa.gov</a:t>
                      </a:r>
                      <a:endParaRPr lang="en-US" sz="2000" dirty="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130605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Unplanned:</a:t>
                      </a:r>
                      <a:r>
                        <a:rPr lang="en-US" sz="2000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Contact BPA’s Generation Dispatcher</a:t>
                      </a:r>
                      <a:endParaRPr lang="en-US" sz="2000" dirty="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723217"/>
                  </a:ext>
                </a:extLst>
              </a:tr>
              <a:tr h="74307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After-hours</a:t>
                      </a:r>
                      <a:r>
                        <a:rPr lang="en-US" sz="2000" baseline="0" dirty="0" smtClean="0">
                          <a:effectLst/>
                        </a:rPr>
                        <a:t> Outage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400" marR="5715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306055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 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Contact BPA’s Generation Dispatcher</a:t>
                      </a:r>
                      <a:endParaRPr lang="en-US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j-lt"/>
                        </a:rPr>
                        <a:t>N/A</a:t>
                      </a:r>
                      <a:endParaRPr lang="en-US" sz="2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/>
                </a:tc>
                <a:extLst>
                  <a:ext uri="{0D108BD9-81ED-4DB2-BD59-A6C34878D82A}">
                    <a16:rowId xmlns:a16="http://schemas.microsoft.com/office/drawing/2014/main" val="134923578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</p:spPr>
        <p:txBody>
          <a:bodyPr/>
          <a:lstStyle/>
          <a:p>
            <a:fld id="{4B8BC155-96A9-416C-9A6C-7FA79B5D88E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41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f2052712-b368-4502-aa93-e0b96806226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861203EBDC8D4B9958B001C15D2244" ma:contentTypeVersion="1" ma:contentTypeDescription="Create a new document." ma:contentTypeScope="" ma:versionID="6ed3eb9e6e63df21f72068141ccc7dc5">
  <xsd:schema xmlns:xsd="http://www.w3.org/2001/XMLSchema" xmlns:xs="http://www.w3.org/2001/XMLSchema" xmlns:p="http://schemas.microsoft.com/office/2006/metadata/properties" xmlns:ns2="f2052712-b368-4502-aa93-e0b968062265" targetNamespace="http://schemas.microsoft.com/office/2006/metadata/properties" ma:root="true" ma:fieldsID="57829cea1ff71dead9db6f125390303e" ns2:_="">
    <xsd:import namespace="f2052712-b368-4502-aa93-e0b968062265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052712-b368-4502-aa93-e0b968062265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nillable="true" ma:displayName="Document Type" ma:description="Document Type" ma:format="Dropdown" ma:internalName="Document_x0020_Type">
      <xsd:simpleType>
        <xsd:restriction base="dms:Choice">
          <xsd:enumeration value="Minutes"/>
          <xsd:enumeration value="Pre-Rea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10DE21-286A-4EED-BBCD-F053EEDD96B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9F1ECB-97C8-424F-BC50-D3724EC1EFAC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f2052712-b368-4502-aa93-e0b968062265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534D523-5C7E-423E-AF0D-7B649F737F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052712-b368-4502-aa93-e0b9680622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14277</TotalTime>
  <Words>248</Words>
  <Application>Microsoft Office PowerPoint</Application>
  <PresentationFormat>Widescreen</PresentationFormat>
  <Paragraphs>73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1_Office Theme</vt:lpstr>
      <vt:lpstr>  EIM-S Informational Meeting</vt:lpstr>
      <vt:lpstr>Agenda</vt:lpstr>
      <vt:lpstr>PowerPoint Presentation</vt:lpstr>
      <vt:lpstr>PowerPoint Presentation</vt:lpstr>
      <vt:lpstr>EIM-S Schedule</vt:lpstr>
      <vt:lpstr>Frequently Asked Questions</vt:lpstr>
      <vt:lpstr>PowerPoint Presentation</vt:lpstr>
      <vt:lpstr>Outage</vt:lpstr>
      <vt:lpstr>BPA Contacts for EIM</vt:lpstr>
      <vt:lpstr>PowerPoint Presentation</vt:lpstr>
    </vt:vector>
  </TitlesOfParts>
  <Company>BPA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Symonds,Mark C (BPA) - B-3</dc:creator>
  <cp:lastModifiedBy>Nguyen,John G (BPA) - B-3</cp:lastModifiedBy>
  <cp:revision>1245</cp:revision>
  <cp:lastPrinted>2022-09-20T13:26:24Z</cp:lastPrinted>
  <dcterms:created xsi:type="dcterms:W3CDTF">2021-12-14T23:21:51Z</dcterms:created>
  <dcterms:modified xsi:type="dcterms:W3CDTF">2022-10-05T18:53:47Z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0x010100C0861203EBDC8D4B9958B001C15D2244</vt:lpwstr>
  </property>
</Properties>
</file>